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Muli Heavy" charset="1" panose="00000A00000000000000"/>
      <p:regular r:id="rId22"/>
    </p:embeddedFont>
    <p:embeddedFont>
      <p:font typeface="Inter" charset="1" panose="020B0502030000000004"/>
      <p:regular r:id="rId23"/>
    </p:embeddedFont>
    <p:embeddedFont>
      <p:font typeface="Inter Bold" charset="1" panose="020B0802030000000004"/>
      <p:regular r:id="rId24"/>
    </p:embeddedFont>
    <p:embeddedFont>
      <p:font typeface="Muli Bold" charset="1" panose="00000800000000000000"/>
      <p:regular r:id="rId25"/>
    </p:embeddedFont>
    <p:embeddedFont>
      <p:font typeface="Bebas Neue" charset="1" panose="00000500000000000000"/>
      <p:regular r:id="rId26"/>
    </p:embeddedFont>
    <p:embeddedFont>
      <p:font typeface="Inter Italics" charset="1" panose="020B0502030000000004"/>
      <p:regular r:id="rId27"/>
    </p:embeddedFont>
    <p:embeddedFont>
      <p:font typeface="Bebas Neue Bold" charset="1" panose="020B0606020202050201"/>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boraso.com/blog/strategie-di-prompting-per-llm-zero-shot-few-shot-e-chain-of-thought/" TargetMode="External" Type="http://schemas.openxmlformats.org/officeDocument/2006/relationships/hyperlink"/><Relationship Id="rId3" Target="https://learn.microsoft.com/it-it/azure/ai-services/language-service/custom-text-classification/concepts/evaluation-metrics" TargetMode="External" Type="http://schemas.openxmlformats.org/officeDocument/2006/relationships/hyperlink"/><Relationship Id="rId4" Target="https://learn.microsoft.com/it-it/azure/ai-services/language-service/custom-text-classification/concepts/evaluation-metrics" TargetMode="External" Type="http://schemas.openxmlformats.org/officeDocument/2006/relationships/hyperlink"/></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https://www.hpe.com/it/it/what-is/large-language-model.html" TargetMode="External" Type="http://schemas.openxmlformats.org/officeDocument/2006/relationships/hyperlink"/><Relationship Id="rId4" Target="https://www.fastweb.it/fastweb-plus/digital-dev-security/come-funzionano-i-large-language-models/" TargetMode="External" Type="http://schemas.openxmlformats.org/officeDocument/2006/relationships/hyperlink"/><Relationship Id="rId5" Target="https://www.hpe.com/it/it/what-is/large-language-model.html" TargetMode="External" Type="http://schemas.openxmlformats.org/officeDocument/2006/relationships/hyperlink"/><Relationship Id="rId6" Target="https://www.fastweb.it/fastweb-plus/digital-dev-security/come-funzionano-i-large-language-models/" TargetMode="External" Type="http://schemas.openxmlformats.org/officeDocument/2006/relationships/hyperlink"/><Relationship Id="rId7" Target="https://www.databricks.com/it/glossary/large-language-models-llm" TargetMode="External" Type="http://schemas.openxmlformats.org/officeDocument/2006/relationships/hyperlink"/><Relationship Id="rId8" Target="https://www.databricks.com/it/glossary/large-language-models-llm" TargetMode="External" Type="http://schemas.openxmlformats.org/officeDocument/2006/relationships/hyperlink"/><Relationship Id="rId9" Target="https://www.databricks.com/it/glossary/large-language-models-llm"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https://cwe.mitre.org/about/new_to_cwe.html" TargetMode="External" Type="http://schemas.openxmlformats.org/officeDocument/2006/relationships/hyperlink"/><Relationship Id="rId4" Target="https://cwe.mitre.org/about/new_to_cwe.html"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boraso.com/blog/strategie-di-prompting-per-llm-zero-shot-few-shot-e-chain-of-thought/" TargetMode="External" Type="http://schemas.openxmlformats.org/officeDocument/2006/relationships/hyperlink"/><Relationship Id="rId3" Target="https://www.boraso.com/blog/strategie-di-prompting-per-llm-zero-shot-few-shot-e-chain-of-thought/" TargetMode="External" Type="http://schemas.openxmlformats.org/officeDocument/2006/relationships/hyperlink"/><Relationship Id="rId4" Target="https://www.boraso.com/blog/strategie-di-prompting-per-llm-zero-shot-few-shot-e-chain-of-thought/" TargetMode="External" Type="http://schemas.openxmlformats.org/officeDocument/2006/relationships/hyperlink"/></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datacamp.com/tutorial/zero-shot-prompting?dc_referrer=https%3A%2F%2Fwww.google.com%2F" TargetMode="External" Type="http://schemas.openxmlformats.org/officeDocument/2006/relationships/hyperlink"/><Relationship Id="rId3" Target="https://www.datacamp.com/tutorial/zero-shot-prompting?dc_referrer=https%3A%2F%2Fwww.google.com%2F" TargetMode="External" Type="http://schemas.openxmlformats.org/officeDocument/2006/relationships/hyperlink"/><Relationship Id="rId4" Target="https://www.datacamp.com/tutorial/zero-shot-prompting?dc_referrer=https%3A%2F%2Fwww.google.com%2F" TargetMode="External" Type="http://schemas.openxmlformats.org/officeDocument/2006/relationships/hyperlink"/></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https://www.boraso.com/blog/strategie-di-prompting-per-llm-zero-shot-few-shot-e-chain-of-thought/" TargetMode="External" Type="http://schemas.openxmlformats.org/officeDocument/2006/relationships/hyperlink"/><Relationship Id="rId4" Target="https://ai.meta.com/research/publications/llama-2-open-foundation-and-fine-tuned-chat-models/" TargetMode="External" Type="http://schemas.openxmlformats.org/officeDocument/2006/relationships/hyperlink"/><Relationship Id="rId5" Target="https://ai.meta.com/research/publications/llama-2-open-foundation-and-fine-tuned-chat-models/" TargetMode="External" Type="http://schemas.openxmlformats.org/officeDocument/2006/relationships/hyperlink"/></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https://www.boraso.com/blog/strategie-di-prompting-per-llm-zero-shot-few-shot-e-chain-of-thought/" TargetMode="External" Type="http://schemas.openxmlformats.org/officeDocument/2006/relationships/hyperlink"/><Relationship Id="rId5" Target="https://github.com/eth-sri/sven/tree/master" TargetMode="External" Type="http://schemas.openxmlformats.org/officeDocument/2006/relationships/hyperlink"/><Relationship Id="rId6" Target="https://github.com/eth-sri/sven/tree/master" TargetMode="External" Type="http://schemas.openxmlformats.org/officeDocument/2006/relationships/hyperlink"/></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https://www.boraso.com/blog/strategie-di-prompting-per-llm-zero-shot-few-shot-e-chain-of-thought/" TargetMode="External" Type="http://schemas.openxmlformats.org/officeDocument/2006/relationships/hyperlink"/><Relationship Id="rId4" Target="https://github.com/stdbruno/uno-studio-sull-utilizzo-degli-LLM-per-identificare-la-vulnerabilita-nel-codice" TargetMode="External" Type="http://schemas.openxmlformats.org/officeDocument/2006/relationships/hyperlink"/><Relationship Id="rId5" Target="https://github.com/stdbruno/uno-studio-sull-utilizzo-degli-LLM-per-identificare-la-vulnerabilita-nel-codice"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6285488" cy="10287000"/>
          </a:xfrm>
          <a:custGeom>
            <a:avLst/>
            <a:gdLst/>
            <a:ahLst/>
            <a:cxnLst/>
            <a:rect r="r" b="b" t="t" l="l"/>
            <a:pathLst>
              <a:path h="10287000" w="16285488">
                <a:moveTo>
                  <a:pt x="0" y="0"/>
                </a:moveTo>
                <a:lnTo>
                  <a:pt x="16285488" y="0"/>
                </a:lnTo>
                <a:lnTo>
                  <a:pt x="16285488" y="10287000"/>
                </a:lnTo>
                <a:lnTo>
                  <a:pt x="0" y="10287000"/>
                </a:lnTo>
                <a:lnTo>
                  <a:pt x="0" y="0"/>
                </a:lnTo>
                <a:close/>
              </a:path>
            </a:pathLst>
          </a:custGeom>
          <a:blipFill>
            <a:blip r:embed="rId2"/>
            <a:stretch>
              <a:fillRect l="0" t="-32" r="0" b="-32"/>
            </a:stretch>
          </a:blipFill>
        </p:spPr>
      </p:sp>
      <p:sp>
        <p:nvSpPr>
          <p:cNvPr name="TextBox 3" id="3"/>
          <p:cNvSpPr txBox="true"/>
          <p:nvPr/>
        </p:nvSpPr>
        <p:spPr>
          <a:xfrm rot="0">
            <a:off x="3574360" y="4221162"/>
            <a:ext cx="11139280" cy="1939925"/>
          </a:xfrm>
          <a:prstGeom prst="rect">
            <a:avLst/>
          </a:prstGeom>
        </p:spPr>
        <p:txBody>
          <a:bodyPr anchor="t" rtlCol="false" tIns="0" lIns="0" bIns="0" rIns="0">
            <a:spAutoFit/>
          </a:bodyPr>
          <a:lstStyle/>
          <a:p>
            <a:pPr algn="ctr">
              <a:lnSpc>
                <a:spcPts val="5050"/>
              </a:lnSpc>
            </a:pPr>
            <a:r>
              <a:rPr lang="en-US" b="true" sz="5000" spc="230">
                <a:solidFill>
                  <a:srgbClr val="FFFFFF"/>
                </a:solidFill>
                <a:latin typeface="Muli Heavy"/>
                <a:ea typeface="Muli Heavy"/>
                <a:cs typeface="Muli Heavy"/>
                <a:sym typeface="Muli Heavy"/>
              </a:rPr>
              <a:t>Uno studio sull’utilizzo</a:t>
            </a:r>
          </a:p>
          <a:p>
            <a:pPr algn="ctr">
              <a:lnSpc>
                <a:spcPts val="5050"/>
              </a:lnSpc>
            </a:pPr>
            <a:r>
              <a:rPr lang="en-US" b="true" sz="5000" spc="230">
                <a:solidFill>
                  <a:srgbClr val="FFFFFF"/>
                </a:solidFill>
                <a:latin typeface="Muli Heavy"/>
                <a:ea typeface="Muli Heavy"/>
                <a:cs typeface="Muli Heavy"/>
                <a:sym typeface="Muli Heavy"/>
              </a:rPr>
              <a:t>degli LLM per identificare vulnerabilità nel codice</a:t>
            </a:r>
          </a:p>
        </p:txBody>
      </p:sp>
      <p:sp>
        <p:nvSpPr>
          <p:cNvPr name="TextBox 4" id="4"/>
          <p:cNvSpPr txBox="true"/>
          <p:nvPr/>
        </p:nvSpPr>
        <p:spPr>
          <a:xfrm rot="0">
            <a:off x="7412136" y="7322449"/>
            <a:ext cx="3463727" cy="810624"/>
          </a:xfrm>
          <a:prstGeom prst="rect">
            <a:avLst/>
          </a:prstGeom>
        </p:spPr>
        <p:txBody>
          <a:bodyPr anchor="t" rtlCol="false" tIns="0" lIns="0" bIns="0" rIns="0">
            <a:spAutoFit/>
          </a:bodyPr>
          <a:lstStyle/>
          <a:p>
            <a:pPr algn="ctr">
              <a:lnSpc>
                <a:spcPts val="1780"/>
              </a:lnSpc>
            </a:pPr>
            <a:r>
              <a:rPr lang="en-US" sz="1272" spc="193">
                <a:solidFill>
                  <a:srgbClr val="FFFFFF"/>
                </a:solidFill>
                <a:latin typeface="Inter"/>
                <a:ea typeface="Inter"/>
                <a:cs typeface="Inter"/>
                <a:sym typeface="Inter"/>
              </a:rPr>
              <a:t>CANDIDATO:</a:t>
            </a:r>
          </a:p>
          <a:p>
            <a:pPr algn="ctr">
              <a:lnSpc>
                <a:spcPts val="2968"/>
              </a:lnSpc>
            </a:pPr>
            <a:r>
              <a:rPr lang="en-US" sz="2120" spc="322">
                <a:solidFill>
                  <a:srgbClr val="FFFFFF"/>
                </a:solidFill>
                <a:latin typeface="Inter"/>
                <a:ea typeface="Inter"/>
                <a:cs typeface="Inter"/>
                <a:sym typeface="Inter"/>
              </a:rPr>
              <a:t>BRUNO VINCENZI</a:t>
            </a:r>
          </a:p>
          <a:p>
            <a:pPr algn="ctr">
              <a:lnSpc>
                <a:spcPts val="1780"/>
              </a:lnSpc>
            </a:pPr>
            <a:r>
              <a:rPr lang="en-US" sz="1272" spc="193">
                <a:solidFill>
                  <a:srgbClr val="FFFFFF"/>
                </a:solidFill>
                <a:latin typeface="Inter"/>
                <a:ea typeface="Inter"/>
                <a:cs typeface="Inter"/>
                <a:sym typeface="Inter"/>
              </a:rPr>
              <a:t>VR471499</a:t>
            </a:r>
          </a:p>
        </p:txBody>
      </p:sp>
      <p:sp>
        <p:nvSpPr>
          <p:cNvPr name="TextBox 5" id="5"/>
          <p:cNvSpPr txBox="true"/>
          <p:nvPr/>
        </p:nvSpPr>
        <p:spPr>
          <a:xfrm rot="0">
            <a:off x="5155734" y="1727953"/>
            <a:ext cx="7976533" cy="612775"/>
          </a:xfrm>
          <a:prstGeom prst="rect">
            <a:avLst/>
          </a:prstGeom>
        </p:spPr>
        <p:txBody>
          <a:bodyPr anchor="t" rtlCol="false" tIns="0" lIns="0" bIns="0" rIns="0">
            <a:spAutoFit/>
          </a:bodyPr>
          <a:lstStyle/>
          <a:p>
            <a:pPr algn="ctr">
              <a:lnSpc>
                <a:spcPts val="2100"/>
              </a:lnSpc>
            </a:pPr>
            <a:r>
              <a:rPr lang="en-US" b="true" sz="1500" spc="227">
                <a:solidFill>
                  <a:srgbClr val="FFFFFF"/>
                </a:solidFill>
                <a:latin typeface="Inter Bold"/>
                <a:ea typeface="Inter Bold"/>
                <a:cs typeface="Inter Bold"/>
                <a:sym typeface="Inter Bold"/>
              </a:rPr>
              <a:t>UNIVERSITÀ DEGLI STUDI DI VERONA</a:t>
            </a:r>
          </a:p>
          <a:p>
            <a:pPr algn="ctr">
              <a:lnSpc>
                <a:spcPts val="2799"/>
              </a:lnSpc>
            </a:pPr>
            <a:r>
              <a:rPr lang="en-US" sz="1999" spc="303">
                <a:solidFill>
                  <a:srgbClr val="FFFFFF"/>
                </a:solidFill>
                <a:latin typeface="Inter"/>
                <a:ea typeface="Inter"/>
                <a:cs typeface="Inter"/>
                <a:sym typeface="Inter"/>
              </a:rPr>
              <a:t>CORSO DI LAUREA TRIENNALE IN INFORMATICA</a:t>
            </a:r>
          </a:p>
        </p:txBody>
      </p:sp>
      <p:sp>
        <p:nvSpPr>
          <p:cNvPr name="TextBox 6" id="6"/>
          <p:cNvSpPr txBox="true"/>
          <p:nvPr/>
        </p:nvSpPr>
        <p:spPr>
          <a:xfrm rot="0">
            <a:off x="3574360" y="8555910"/>
            <a:ext cx="4195405" cy="945246"/>
          </a:xfrm>
          <a:prstGeom prst="rect">
            <a:avLst/>
          </a:prstGeom>
        </p:spPr>
        <p:txBody>
          <a:bodyPr anchor="t" rtlCol="false" tIns="0" lIns="0" bIns="0" rIns="0">
            <a:spAutoFit/>
          </a:bodyPr>
          <a:lstStyle/>
          <a:p>
            <a:pPr algn="ctr">
              <a:lnSpc>
                <a:spcPts val="1780"/>
              </a:lnSpc>
            </a:pPr>
            <a:r>
              <a:rPr lang="en-US" sz="1272" spc="193">
                <a:solidFill>
                  <a:srgbClr val="FFFFFF"/>
                </a:solidFill>
                <a:latin typeface="Inter"/>
                <a:ea typeface="Inter"/>
                <a:cs typeface="Inter"/>
                <a:sym typeface="Inter"/>
              </a:rPr>
              <a:t>RELATRICE:</a:t>
            </a:r>
          </a:p>
          <a:p>
            <a:pPr algn="ctr">
              <a:lnSpc>
                <a:spcPts val="2968"/>
              </a:lnSpc>
            </a:pPr>
            <a:r>
              <a:rPr lang="en-US" sz="2120" spc="322">
                <a:solidFill>
                  <a:srgbClr val="FFFFFF"/>
                </a:solidFill>
                <a:latin typeface="Inter"/>
                <a:ea typeface="Inter"/>
                <a:cs typeface="Inter"/>
                <a:sym typeface="Inter"/>
              </a:rPr>
              <a:t>PROF.SSA FEDERICA MARIA FRANCESCA PACI</a:t>
            </a:r>
          </a:p>
        </p:txBody>
      </p:sp>
      <p:sp>
        <p:nvSpPr>
          <p:cNvPr name="TextBox 7" id="7"/>
          <p:cNvSpPr txBox="true"/>
          <p:nvPr/>
        </p:nvSpPr>
        <p:spPr>
          <a:xfrm rot="0">
            <a:off x="9530112" y="8555910"/>
            <a:ext cx="5183528" cy="573690"/>
          </a:xfrm>
          <a:prstGeom prst="rect">
            <a:avLst/>
          </a:prstGeom>
        </p:spPr>
        <p:txBody>
          <a:bodyPr anchor="t" rtlCol="false" tIns="0" lIns="0" bIns="0" rIns="0">
            <a:spAutoFit/>
          </a:bodyPr>
          <a:lstStyle/>
          <a:p>
            <a:pPr algn="ctr">
              <a:lnSpc>
                <a:spcPts val="1780"/>
              </a:lnSpc>
            </a:pPr>
            <a:r>
              <a:rPr lang="en-US" sz="1272" spc="193">
                <a:solidFill>
                  <a:srgbClr val="FFFFFF"/>
                </a:solidFill>
                <a:latin typeface="Inter"/>
                <a:ea typeface="Inter"/>
                <a:cs typeface="Inter"/>
                <a:sym typeface="Inter"/>
              </a:rPr>
              <a:t>CO-RELATRICE:</a:t>
            </a:r>
          </a:p>
          <a:p>
            <a:pPr algn="ctr">
              <a:lnSpc>
                <a:spcPts val="2968"/>
              </a:lnSpc>
            </a:pPr>
            <a:r>
              <a:rPr lang="en-US" sz="2120" spc="322">
                <a:solidFill>
                  <a:srgbClr val="FFFFFF"/>
                </a:solidFill>
                <a:latin typeface="Inter"/>
                <a:ea typeface="Inter"/>
                <a:cs typeface="Inter"/>
                <a:sym typeface="Inter"/>
              </a:rPr>
              <a:t>PROF.SSA MILA DALLA PREDA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Freeform 3" id="3"/>
          <p:cNvSpPr/>
          <p:nvPr/>
        </p:nvSpPr>
        <p:spPr>
          <a:xfrm flipH="false" flipV="false" rot="0">
            <a:off x="0" y="2671874"/>
            <a:ext cx="18288000" cy="7612380"/>
          </a:xfrm>
          <a:custGeom>
            <a:avLst/>
            <a:gdLst/>
            <a:ahLst/>
            <a:cxnLst/>
            <a:rect r="r" b="b" t="t" l="l"/>
            <a:pathLst>
              <a:path h="7612380" w="18288000">
                <a:moveTo>
                  <a:pt x="0" y="0"/>
                </a:moveTo>
                <a:lnTo>
                  <a:pt x="18288000" y="0"/>
                </a:lnTo>
                <a:lnTo>
                  <a:pt x="18288000" y="7612380"/>
                </a:lnTo>
                <a:lnTo>
                  <a:pt x="0" y="7612380"/>
                </a:lnTo>
                <a:lnTo>
                  <a:pt x="0" y="0"/>
                </a:lnTo>
                <a:close/>
              </a:path>
            </a:pathLst>
          </a:custGeom>
          <a:blipFill>
            <a:blip r:embed="rId2"/>
            <a:stretch>
              <a:fillRect l="0" t="0" r="0" b="0"/>
            </a:stretch>
          </a:blipFill>
        </p:spPr>
      </p:sp>
      <p:sp>
        <p:nvSpPr>
          <p:cNvPr name="TextBox 4" id="4"/>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02</a:t>
            </a:r>
          </a:p>
        </p:txBody>
      </p:sp>
      <p:sp>
        <p:nvSpPr>
          <p:cNvPr name="TextBox 5" id="5"/>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OBIETTIVI E METODOLOGIA</a:t>
            </a:r>
          </a:p>
        </p:txBody>
      </p:sp>
      <p:sp>
        <p:nvSpPr>
          <p:cNvPr name="TextBox 6" id="6"/>
          <p:cNvSpPr txBox="true"/>
          <p:nvPr/>
        </p:nvSpPr>
        <p:spPr>
          <a:xfrm rot="0">
            <a:off x="1028700" y="2082225"/>
            <a:ext cx="6109022"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Diagramma di flusso del codice</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TextBox 3" id="3"/>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03</a:t>
            </a:r>
          </a:p>
        </p:txBody>
      </p:sp>
      <p:sp>
        <p:nvSpPr>
          <p:cNvPr name="TextBox 4" id="4"/>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RISULTATI E DISCUSSIONE</a:t>
            </a:r>
          </a:p>
        </p:txBody>
      </p:sp>
      <p:sp>
        <p:nvSpPr>
          <p:cNvPr name="TextBox 5" id="5"/>
          <p:cNvSpPr txBox="true"/>
          <p:nvPr/>
        </p:nvSpPr>
        <p:spPr>
          <a:xfrm rot="0">
            <a:off x="1028700" y="2082225"/>
            <a:ext cx="8489826"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Valutazione dell'accuratezza dei risultati</a:t>
            </a:r>
          </a:p>
        </p:txBody>
      </p:sp>
      <p:sp>
        <p:nvSpPr>
          <p:cNvPr name="TextBox 6" id="6"/>
          <p:cNvSpPr txBox="true"/>
          <p:nvPr/>
        </p:nvSpPr>
        <p:spPr>
          <a:xfrm rot="0">
            <a:off x="1028700" y="3032125"/>
            <a:ext cx="8115300" cy="1758950"/>
          </a:xfrm>
          <a:prstGeom prst="rect">
            <a:avLst/>
          </a:prstGeom>
        </p:spPr>
        <p:txBody>
          <a:bodyPr anchor="t" rtlCol="false" tIns="0" lIns="0" bIns="0" rIns="0">
            <a:spAutoFit/>
          </a:bodyPr>
          <a:lstStyle/>
          <a:p>
            <a:pPr algn="l">
              <a:lnSpc>
                <a:spcPts val="2800"/>
              </a:lnSpc>
            </a:pPr>
            <a:r>
              <a:rPr lang="en-US" sz="2000" spc="66">
                <a:solidFill>
                  <a:srgbClr val="FFFFFF"/>
                </a:solidFill>
                <a:latin typeface="Inter"/>
                <a:ea typeface="Inter"/>
                <a:cs typeface="Inter"/>
                <a:sym typeface="Inter"/>
              </a:rPr>
              <a:t>Durante l'esecuzione del programma, ho osservato che i risultati generati dall'analisi di ciascuna funzione non corrispondevano sempre alla vulnerabilità effettivamente presente nel codice fornito in input al modello. Questo mi ha portato, a fine analisi, a sentirmi scoraggiato.</a:t>
            </a:r>
          </a:p>
        </p:txBody>
      </p:sp>
      <p:sp>
        <p:nvSpPr>
          <p:cNvPr name="TextBox 7" id="7"/>
          <p:cNvSpPr txBox="true"/>
          <p:nvPr/>
        </p:nvSpPr>
        <p:spPr>
          <a:xfrm rot="0">
            <a:off x="1047750" y="5124450"/>
            <a:ext cx="7992184" cy="2396617"/>
          </a:xfrm>
          <a:prstGeom prst="rect">
            <a:avLst/>
          </a:prstGeom>
        </p:spPr>
        <p:txBody>
          <a:bodyPr anchor="t" rtlCol="false" tIns="0" lIns="0" bIns="0" rIns="0">
            <a:spAutoFit/>
          </a:bodyPr>
          <a:lstStyle/>
          <a:p>
            <a:pPr algn="l">
              <a:lnSpc>
                <a:spcPts val="1777"/>
              </a:lnSpc>
            </a:pPr>
            <a:r>
              <a:rPr lang="en-US" sz="1269" spc="41">
                <a:solidFill>
                  <a:srgbClr val="FFFFFF"/>
                </a:solidFill>
                <a:latin typeface="Inter"/>
                <a:ea typeface="Inter"/>
                <a:cs typeface="Inter"/>
                <a:sym typeface="Inter"/>
              </a:rPr>
              <a:t>Per comprendere le cause degli errori riscontrati, ho deciso di verificare se i risultati ottenuti dal modello fossero correlati alle gerarchie delle CWE (Common Weakness Enumeration) che stavo analizzando. Durante questa analisi, ho notato che alcune vulnerabilità rilevate dal modello corrispondevano a CWE "genitore" piuttosto che a quelle specifiche attese.</a:t>
            </a:r>
          </a:p>
          <a:p>
            <a:pPr algn="l">
              <a:lnSpc>
                <a:spcPts val="1777"/>
              </a:lnSpc>
            </a:pPr>
            <a:r>
              <a:rPr lang="en-US" sz="1269" spc="41">
                <a:solidFill>
                  <a:srgbClr val="FFFFFF"/>
                </a:solidFill>
                <a:latin typeface="Inter"/>
                <a:ea typeface="Inter"/>
                <a:cs typeface="Inter"/>
                <a:sym typeface="Inter"/>
              </a:rPr>
              <a:t>Successivamente, ho utilizzato un programma di valutazione per calcolare metriche di performance come precisione, richiamo e F1-Score. Questo ha confermato che, sebbene il modello non fosse preciso quanto sperato, alcuni risultati erano comunque plausibili, in quanto i CWE "genitore" rilevati rappresentano categorie generali che comprendono le vulnerabilità specifiche attese. Questi risultati suggeriscono che il modello possedeva una comprensione parziale delle vulnerabilità, ma mancava della granularità necessaria per identificare correttamente le CWE specifiche.</a:t>
            </a:r>
          </a:p>
        </p:txBody>
      </p:sp>
      <p:sp>
        <p:nvSpPr>
          <p:cNvPr name="TextBox 8" id="8"/>
          <p:cNvSpPr txBox="true"/>
          <p:nvPr/>
        </p:nvSpPr>
        <p:spPr>
          <a:xfrm rot="0">
            <a:off x="9267116" y="5124450"/>
            <a:ext cx="7992184" cy="3711067"/>
          </a:xfrm>
          <a:prstGeom prst="rect">
            <a:avLst/>
          </a:prstGeom>
        </p:spPr>
        <p:txBody>
          <a:bodyPr anchor="t" rtlCol="false" tIns="0" lIns="0" bIns="0" rIns="0">
            <a:spAutoFit/>
          </a:bodyPr>
          <a:lstStyle/>
          <a:p>
            <a:pPr algn="l">
              <a:lnSpc>
                <a:spcPts val="1777"/>
              </a:lnSpc>
            </a:pPr>
            <a:r>
              <a:rPr lang="en-US" sz="1269" spc="41">
                <a:solidFill>
                  <a:srgbClr val="FFFFFF"/>
                </a:solidFill>
                <a:latin typeface="Inter"/>
                <a:ea typeface="Inter"/>
                <a:cs typeface="Inter"/>
                <a:sym typeface="Inter"/>
              </a:rPr>
              <a:t>Ho cercato anche di capire quali fossero i motivi di queste imprecisioni, ricercando un po’ sono arrivato a concludere che i motivi potessero essere i seguenti:</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Limitazioni di Llama2</a:t>
            </a:r>
            <a:r>
              <a:rPr lang="en-US" sz="1269" spc="41">
                <a:solidFill>
                  <a:srgbClr val="FFFFFF"/>
                </a:solidFill>
                <a:latin typeface="Inter"/>
                <a:ea typeface="Inter"/>
                <a:cs typeface="Inter"/>
                <a:sym typeface="Inter"/>
              </a:rPr>
              <a:t>: il modello non è stato addestrato specificatamente per il rilevamento di vulnerabilità all’interno di codice.</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Interpretazione limitata del codice</a:t>
            </a:r>
            <a:r>
              <a:rPr lang="en-US" sz="1269" spc="41">
                <a:solidFill>
                  <a:srgbClr val="FFFFFF"/>
                </a:solidFill>
                <a:latin typeface="Inter"/>
                <a:ea typeface="Inter"/>
                <a:cs typeface="Inter"/>
                <a:sym typeface="Inter"/>
              </a:rPr>
              <a:t>: i modelli linguistici non eseguono il codice e non comprendono in modo nativo il comportamento dinamico. Ad esempio: vulnerabilità come race conditions e buffer overflow avvengono a tempo di esecuzione e possono essere difficili da rilevare.</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Complessità del codice analizzato</a:t>
            </a:r>
            <a:r>
              <a:rPr lang="en-US" sz="1269" spc="41">
                <a:solidFill>
                  <a:srgbClr val="FFFFFF"/>
                </a:solidFill>
                <a:latin typeface="Inter"/>
                <a:ea typeface="Inter"/>
                <a:cs typeface="Inter"/>
                <a:sym typeface="Inter"/>
              </a:rPr>
              <a:t>: funzioni scritte in C e Python, come quelle contenute nel dataset da analizzare possono avere una struttura complessa, con riferimenti incrociati, dipendenze esterne e contesti che non sono direttamente evidenti. Llama probabilmente non è riuscito a comprendere tali complessità basandosi solo sul testo fornito.</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Limiti del Prompt Zero-Shot</a:t>
            </a:r>
            <a:r>
              <a:rPr lang="en-US" sz="1269" spc="41">
                <a:solidFill>
                  <a:srgbClr val="FFFFFF"/>
                </a:solidFill>
                <a:latin typeface="Inter"/>
                <a:ea typeface="Inter"/>
                <a:cs typeface="Inter"/>
                <a:sym typeface="Inter"/>
              </a:rPr>
              <a:t>: dato che il prompt non includeva esempi concreti di vulnerabilità né spiega come identificarle, Llama2 si è affidato alla sua conoscenza e sebbene sia una modello molto potente, la mancanza di contesto aggiuntivo riduce l’efficacia della sua risposta</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Ambiguità nei risultati</a:t>
            </a:r>
            <a:r>
              <a:rPr lang="en-US" sz="1269" spc="41">
                <a:solidFill>
                  <a:srgbClr val="FFFFFF"/>
                </a:solidFill>
                <a:latin typeface="Inter"/>
                <a:ea typeface="Inter"/>
                <a:cs typeface="Inter"/>
                <a:sym typeface="Inter"/>
              </a:rPr>
              <a:t>: Llama ha restituito spesso vulnerabilità comuni ma non effettivamente presenti nel codice specifico analizzato.</a:t>
            </a:r>
          </a:p>
        </p:txBody>
      </p:sp>
      <p:sp>
        <p:nvSpPr>
          <p:cNvPr name="AutoShape 9" id="9"/>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AutoShape 3" id="3"/>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
        <p:nvSpPr>
          <p:cNvPr name="TextBox 4" id="4"/>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03</a:t>
            </a:r>
          </a:p>
        </p:txBody>
      </p:sp>
      <p:sp>
        <p:nvSpPr>
          <p:cNvPr name="TextBox 5" id="5"/>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RISULTATI E DISCUSSIONE</a:t>
            </a:r>
          </a:p>
        </p:txBody>
      </p:sp>
      <p:sp>
        <p:nvSpPr>
          <p:cNvPr name="TextBox 6" id="6"/>
          <p:cNvSpPr txBox="true"/>
          <p:nvPr/>
        </p:nvSpPr>
        <p:spPr>
          <a:xfrm rot="0">
            <a:off x="1028700" y="2082225"/>
            <a:ext cx="12570619"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Metriche utilizzate per il calcolo delle percentuali di riuscita</a:t>
            </a:r>
          </a:p>
        </p:txBody>
      </p:sp>
      <p:sp>
        <p:nvSpPr>
          <p:cNvPr name="TextBox 7" id="7"/>
          <p:cNvSpPr txBox="true"/>
          <p:nvPr/>
        </p:nvSpPr>
        <p:spPr>
          <a:xfrm rot="0">
            <a:off x="1028700" y="3681524"/>
            <a:ext cx="13635064" cy="349250"/>
          </a:xfrm>
          <a:prstGeom prst="rect">
            <a:avLst/>
          </a:prstGeom>
        </p:spPr>
        <p:txBody>
          <a:bodyPr anchor="t" rtlCol="false" tIns="0" lIns="0" bIns="0" rIns="0">
            <a:spAutoFit/>
          </a:bodyPr>
          <a:lstStyle/>
          <a:p>
            <a:pPr algn="l">
              <a:lnSpc>
                <a:spcPts val="2800"/>
              </a:lnSpc>
            </a:pPr>
            <a:r>
              <a:rPr lang="en-US" sz="2000" spc="66">
                <a:solidFill>
                  <a:srgbClr val="FFFFFF"/>
                </a:solidFill>
                <a:latin typeface="Inter"/>
                <a:ea typeface="Inter"/>
                <a:cs typeface="Inter"/>
                <a:sym typeface="Inter"/>
              </a:rPr>
              <a:t>Le metriche utilizzate per utilizzate per valutare l’efficacia del programma sono le seguenti:</a:t>
            </a:r>
          </a:p>
        </p:txBody>
      </p:sp>
      <p:sp>
        <p:nvSpPr>
          <p:cNvPr name="TextBox 8" id="8"/>
          <p:cNvSpPr txBox="true"/>
          <p:nvPr/>
        </p:nvSpPr>
        <p:spPr>
          <a:xfrm rot="0">
            <a:off x="1028700" y="4154599"/>
            <a:ext cx="16230600" cy="2463800"/>
          </a:xfrm>
          <a:prstGeom prst="rect">
            <a:avLst/>
          </a:prstGeom>
        </p:spPr>
        <p:txBody>
          <a:bodyPr anchor="t" rtlCol="false" tIns="0" lIns="0" bIns="0" rIns="0">
            <a:spAutoFit/>
          </a:bodyPr>
          <a:lstStyle/>
          <a:p>
            <a:pPr algn="l" marL="431801" indent="-215900" lvl="1">
              <a:lnSpc>
                <a:spcPts val="2800"/>
              </a:lnSpc>
              <a:buFont typeface="Arial"/>
              <a:buChar char="•"/>
            </a:pPr>
            <a:r>
              <a:rPr lang="en-US" b="true" sz="2000" spc="66">
                <a:solidFill>
                  <a:srgbClr val="FFFFFF"/>
                </a:solidFill>
                <a:latin typeface="Inter Bold"/>
                <a:ea typeface="Inter Bold"/>
                <a:cs typeface="Inter Bold"/>
                <a:sym typeface="Inter Bold"/>
              </a:rPr>
              <a:t>Precisione/Precision</a:t>
            </a:r>
            <a:r>
              <a:rPr lang="en-US" sz="2000" spc="66">
                <a:solidFill>
                  <a:srgbClr val="FFFFFF"/>
                </a:solidFill>
                <a:latin typeface="Inter"/>
                <a:ea typeface="Inter"/>
                <a:cs typeface="Inter"/>
                <a:sym typeface="Inter"/>
              </a:rPr>
              <a:t>: definita come il rapporto tra i </a:t>
            </a:r>
            <a:r>
              <a:rPr lang="en-US" b="true" sz="2000" spc="66">
                <a:solidFill>
                  <a:srgbClr val="FFFFFF"/>
                </a:solidFill>
                <a:latin typeface="Inter Bold"/>
                <a:ea typeface="Inter Bold"/>
                <a:cs typeface="Inter Bold"/>
                <a:sym typeface="Inter Bold"/>
              </a:rPr>
              <a:t>True Positive(TP) </a:t>
            </a:r>
            <a:r>
              <a:rPr lang="en-US" sz="2000" spc="66">
                <a:solidFill>
                  <a:srgbClr val="FFFFFF"/>
                </a:solidFill>
                <a:latin typeface="Inter"/>
                <a:ea typeface="Inter"/>
                <a:cs typeface="Inter"/>
                <a:sym typeface="Inter"/>
              </a:rPr>
              <a:t>e la somma dei </a:t>
            </a:r>
            <a:r>
              <a:rPr lang="en-US" b="true" sz="2000" spc="66">
                <a:solidFill>
                  <a:srgbClr val="FFFFFF"/>
                </a:solidFill>
                <a:latin typeface="Inter Bold"/>
                <a:ea typeface="Inter Bold"/>
                <a:cs typeface="Inter Bold"/>
                <a:sym typeface="Inter Bold"/>
              </a:rPr>
              <a:t>True Positive </a:t>
            </a:r>
            <a:r>
              <a:rPr lang="en-US" sz="2000" spc="66">
                <a:solidFill>
                  <a:srgbClr val="FFFFFF"/>
                </a:solidFill>
                <a:latin typeface="Inter"/>
                <a:ea typeface="Inter"/>
                <a:cs typeface="Inter"/>
                <a:sym typeface="Inter"/>
              </a:rPr>
              <a:t>e i </a:t>
            </a:r>
            <a:r>
              <a:rPr lang="en-US" b="true" sz="2000" spc="66">
                <a:solidFill>
                  <a:srgbClr val="FFFFFF"/>
                </a:solidFill>
                <a:latin typeface="Inter Bold"/>
                <a:ea typeface="Inter Bold"/>
                <a:cs typeface="Inter Bold"/>
                <a:sym typeface="Inter Bold"/>
              </a:rPr>
              <a:t>False Positive(FP)</a:t>
            </a:r>
            <a:r>
              <a:rPr lang="en-US" sz="2000" spc="66">
                <a:solidFill>
                  <a:srgbClr val="FFFFFF"/>
                </a:solidFill>
                <a:latin typeface="Inter"/>
                <a:ea typeface="Inter"/>
                <a:cs typeface="Inter"/>
                <a:sym typeface="Inter"/>
              </a:rPr>
              <a:t>, misura la precisione o l’accuratezza del modello. La metrica rivela dunque quante delle stime del modello siano effettivamente etichettate correttamente. </a:t>
            </a:r>
            <a:r>
              <a:rPr lang="en-US" b="true" sz="2000" spc="66">
                <a:solidFill>
                  <a:srgbClr val="FFFFFF"/>
                </a:solidFill>
                <a:latin typeface="Inter Bold"/>
                <a:ea typeface="Inter Bold"/>
                <a:cs typeface="Inter Bold"/>
                <a:sym typeface="Inter Bold"/>
              </a:rPr>
              <a:t>TP/(TP+FP)</a:t>
            </a:r>
          </a:p>
          <a:p>
            <a:pPr algn="l" marL="431801" indent="-215900" lvl="1">
              <a:lnSpc>
                <a:spcPts val="2800"/>
              </a:lnSpc>
              <a:buFont typeface="Arial"/>
              <a:buChar char="•"/>
            </a:pPr>
            <a:r>
              <a:rPr lang="en-US" b="true" sz="2000" spc="66">
                <a:solidFill>
                  <a:srgbClr val="FFFFFF"/>
                </a:solidFill>
                <a:latin typeface="Inter Bold"/>
                <a:ea typeface="Inter Bold"/>
                <a:cs typeface="Inter Bold"/>
                <a:sym typeface="Inter Bold"/>
              </a:rPr>
              <a:t>Richiamo/Recall</a:t>
            </a:r>
            <a:r>
              <a:rPr lang="en-US" sz="2000" spc="66">
                <a:solidFill>
                  <a:srgbClr val="FFFFFF"/>
                </a:solidFill>
                <a:latin typeface="Inter"/>
                <a:ea typeface="Inter"/>
                <a:cs typeface="Inter"/>
                <a:sym typeface="Inter"/>
              </a:rPr>
              <a:t>: definita come il rapporto tra i </a:t>
            </a:r>
            <a:r>
              <a:rPr lang="en-US" b="true" sz="2000" spc="66">
                <a:solidFill>
                  <a:srgbClr val="FFFFFF"/>
                </a:solidFill>
                <a:latin typeface="Inter Bold"/>
                <a:ea typeface="Inter Bold"/>
                <a:cs typeface="Inter Bold"/>
                <a:sym typeface="Inter Bold"/>
              </a:rPr>
              <a:t>True Positive(TP)</a:t>
            </a:r>
            <a:r>
              <a:rPr lang="en-US" sz="2000" spc="66">
                <a:solidFill>
                  <a:srgbClr val="FFFFFF"/>
                </a:solidFill>
                <a:latin typeface="Inter"/>
                <a:ea typeface="Inter"/>
                <a:cs typeface="Inter"/>
                <a:sym typeface="Inter"/>
              </a:rPr>
              <a:t> e la somma dei </a:t>
            </a:r>
            <a:r>
              <a:rPr lang="en-US" b="true" sz="2000" spc="66">
                <a:solidFill>
                  <a:srgbClr val="FFFFFF"/>
                </a:solidFill>
                <a:latin typeface="Inter Bold"/>
                <a:ea typeface="Inter Bold"/>
                <a:cs typeface="Inter Bold"/>
                <a:sym typeface="Inter Bold"/>
              </a:rPr>
              <a:t>True Positive(TP) </a:t>
            </a:r>
            <a:r>
              <a:rPr lang="en-US" sz="2000" spc="66">
                <a:solidFill>
                  <a:srgbClr val="FFFFFF"/>
                </a:solidFill>
                <a:latin typeface="Inter"/>
                <a:ea typeface="Inter"/>
                <a:cs typeface="Inter"/>
                <a:sym typeface="Inter"/>
              </a:rPr>
              <a:t>e i </a:t>
            </a:r>
            <a:r>
              <a:rPr lang="en-US" b="true" sz="2000" spc="66">
                <a:solidFill>
                  <a:srgbClr val="FFFFFF"/>
                </a:solidFill>
                <a:latin typeface="Inter Bold"/>
                <a:ea typeface="Inter Bold"/>
                <a:cs typeface="Inter Bold"/>
                <a:sym typeface="Inter Bold"/>
              </a:rPr>
              <a:t>False Negative(FN)</a:t>
            </a:r>
            <a:r>
              <a:rPr lang="en-US" sz="2000" spc="66">
                <a:solidFill>
                  <a:srgbClr val="FFFFFF"/>
                </a:solidFill>
                <a:latin typeface="Inter"/>
                <a:ea typeface="Inter"/>
                <a:cs typeface="Inter"/>
                <a:sym typeface="Inter"/>
              </a:rPr>
              <a:t>, misura la capacità del modello di rilevare le vulnerabilità corrette effettive. </a:t>
            </a:r>
            <a:r>
              <a:rPr lang="en-US" b="true" sz="2000" spc="66">
                <a:solidFill>
                  <a:srgbClr val="FFFFFF"/>
                </a:solidFill>
                <a:latin typeface="Inter Bold"/>
                <a:ea typeface="Inter Bold"/>
                <a:cs typeface="Inter Bold"/>
                <a:sym typeface="Inter Bold"/>
              </a:rPr>
              <a:t>TP/(TP+FN)</a:t>
            </a:r>
          </a:p>
          <a:p>
            <a:pPr algn="l" marL="431801" indent="-215900" lvl="1">
              <a:lnSpc>
                <a:spcPts val="2800"/>
              </a:lnSpc>
              <a:buFont typeface="Arial"/>
              <a:buChar char="•"/>
            </a:pPr>
            <a:r>
              <a:rPr lang="en-US" b="true" sz="2000" spc="66">
                <a:solidFill>
                  <a:srgbClr val="FFFFFF"/>
                </a:solidFill>
                <a:latin typeface="Inter Bold"/>
                <a:ea typeface="Inter Bold"/>
                <a:cs typeface="Inter Bold"/>
                <a:sym typeface="Inter Bold"/>
              </a:rPr>
              <a:t>F1-Score</a:t>
            </a:r>
            <a:r>
              <a:rPr lang="en-US" sz="2000" spc="66">
                <a:solidFill>
                  <a:srgbClr val="FFFFFF"/>
                </a:solidFill>
                <a:latin typeface="Inter"/>
                <a:ea typeface="Inter"/>
                <a:cs typeface="Inter"/>
                <a:sym typeface="Inter"/>
              </a:rPr>
              <a:t>: necessaria quando si cerca un equilibrio tra precisione e richiamo. </a:t>
            </a:r>
          </a:p>
          <a:p>
            <a:pPr algn="l">
              <a:lnSpc>
                <a:spcPts val="2800"/>
              </a:lnSpc>
            </a:pPr>
            <a:r>
              <a:rPr lang="en-US" sz="2000" spc="66">
                <a:solidFill>
                  <a:srgbClr val="FFFFFF"/>
                </a:solidFill>
                <a:latin typeface="Inter"/>
                <a:ea typeface="Inter"/>
                <a:cs typeface="Inter"/>
                <a:sym typeface="Inter"/>
              </a:rPr>
              <a:t>     Definita come: </a:t>
            </a:r>
            <a:r>
              <a:rPr lang="en-US" sz="2000" spc="66" b="true">
                <a:solidFill>
                  <a:srgbClr val="FFFFFF"/>
                </a:solidFill>
                <a:latin typeface="Inter Bold"/>
                <a:ea typeface="Inter Bold"/>
                <a:cs typeface="Inter Bold"/>
                <a:sym typeface="Inter Bold"/>
              </a:rPr>
              <a:t>2 x ((Precision x Recall)/(Precision+Recall))</a:t>
            </a:r>
          </a:p>
        </p:txBody>
      </p:sp>
      <p:sp>
        <p:nvSpPr>
          <p:cNvPr name="TextBox 9" id="9"/>
          <p:cNvSpPr txBox="true"/>
          <p:nvPr/>
        </p:nvSpPr>
        <p:spPr>
          <a:xfrm rot="0">
            <a:off x="1047750" y="914585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rPr>
              <a:t>10</a:t>
            </a:r>
            <a:r>
              <a:rPr lang="en-US" sz="970" spc="32">
                <a:solidFill>
                  <a:srgbClr val="FFFFFF"/>
                </a:solidFill>
                <a:latin typeface="Inter"/>
                <a:ea typeface="Inter"/>
                <a:cs typeface="Inter"/>
                <a:sym typeface="Inter"/>
                <a:hlinkClick r:id="rId2" tooltip="https://www.boraso.com/blog/strategie-di-prompting-per-llm-zero-shot-few-shot-e-chain-of-thought/"/>
              </a:rPr>
              <a:t> | Metriche di valutazione,</a:t>
            </a:r>
            <a:r>
              <a:rPr lang="en-US" sz="970" spc="32">
                <a:solidFill>
                  <a:srgbClr val="FFFFFF"/>
                </a:solidFill>
                <a:latin typeface="Inter"/>
                <a:ea typeface="Inter"/>
                <a:cs typeface="Inter"/>
                <a:sym typeface="Inter"/>
              </a:rPr>
              <a:t> URL: </a:t>
            </a:r>
            <a:r>
              <a:rPr lang="en-US" sz="970" spc="32" u="sng">
                <a:solidFill>
                  <a:srgbClr val="FFFFFF"/>
                </a:solidFill>
                <a:latin typeface="Inter"/>
                <a:ea typeface="Inter"/>
                <a:cs typeface="Inter"/>
                <a:sym typeface="Inter"/>
                <a:hlinkClick r:id="rId3" tooltip="https://learn.microsoft.com/it-it/azure/ai-services/language-service/custom-text-classification/concepts/evaluation-metrics"/>
              </a:rPr>
              <a:t>learn.microsoft.com</a:t>
            </a:r>
          </a:p>
        </p:txBody>
      </p:sp>
      <p:sp>
        <p:nvSpPr>
          <p:cNvPr name="TextBox 10" id="10"/>
          <p:cNvSpPr txBox="true"/>
          <p:nvPr/>
        </p:nvSpPr>
        <p:spPr>
          <a:xfrm rot="0">
            <a:off x="9155199" y="6264146"/>
            <a:ext cx="161999" cy="165862"/>
          </a:xfrm>
          <a:prstGeom prst="rect">
            <a:avLst/>
          </a:prstGeom>
        </p:spPr>
        <p:txBody>
          <a:bodyPr anchor="t" rtlCol="false" tIns="0" lIns="0" bIns="0" rIns="0">
            <a:spAutoFit/>
          </a:bodyPr>
          <a:lstStyle/>
          <a:p>
            <a:pPr algn="ctr">
              <a:lnSpc>
                <a:spcPts val="1357"/>
              </a:lnSpc>
              <a:spcBef>
                <a:spcPct val="0"/>
              </a:spcBef>
            </a:pPr>
            <a:r>
              <a:rPr lang="en-US" sz="969" spc="120" u="sng">
                <a:solidFill>
                  <a:srgbClr val="FFFFFF"/>
                </a:solidFill>
                <a:latin typeface="Inter"/>
                <a:ea typeface="Inter"/>
                <a:cs typeface="Inter"/>
                <a:sym typeface="Inter"/>
                <a:hlinkClick r:id="rId4" tooltip="https://learn.microsoft.com/it-it/azure/ai-services/language-service/custom-text-classification/concepts/evaluation-metrics"/>
              </a:rPr>
              <a:t>10</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AutoShape 3" id="3"/>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graphicFrame>
        <p:nvGraphicFramePr>
          <p:cNvPr name="Table 4" id="4"/>
          <p:cNvGraphicFramePr>
            <a:graphicFrameLocks noGrp="true"/>
          </p:cNvGraphicFramePr>
          <p:nvPr/>
        </p:nvGraphicFramePr>
        <p:xfrm>
          <a:off x="1047750" y="2843324"/>
          <a:ext cx="7355557" cy="4742831"/>
        </p:xfrm>
        <a:graphic>
          <a:graphicData uri="http://schemas.openxmlformats.org/drawingml/2006/table">
            <a:tbl>
              <a:tblPr/>
              <a:tblGrid>
                <a:gridCol w="1903989"/>
                <a:gridCol w="1808512"/>
                <a:gridCol w="1831572"/>
                <a:gridCol w="1811484"/>
              </a:tblGrid>
              <a:tr h="997998">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CWE-ID</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Precision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Recall</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F1-Score</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CWE-022</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50%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5.6%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10,1%</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CWE-078</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22,3%</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32,4%</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26,4%</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CWE-079</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CWE-089</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91,4%</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17,2%</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29%</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CWE-125</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60%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6,3%</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11,3%</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
        <p:nvSpPr>
          <p:cNvPr name="TextBox 5" id="5"/>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03</a:t>
            </a:r>
          </a:p>
        </p:txBody>
      </p:sp>
      <p:sp>
        <p:nvSpPr>
          <p:cNvPr name="TextBox 6" id="6"/>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RISULTATI E DISCUSSIONE</a:t>
            </a:r>
          </a:p>
        </p:txBody>
      </p:sp>
      <p:sp>
        <p:nvSpPr>
          <p:cNvPr name="TextBox 7" id="7"/>
          <p:cNvSpPr txBox="true"/>
          <p:nvPr/>
        </p:nvSpPr>
        <p:spPr>
          <a:xfrm rot="0">
            <a:off x="1028700" y="2082225"/>
            <a:ext cx="9174138"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Percentuali di riuscita (rilevamenti effettivi)</a:t>
            </a:r>
          </a:p>
        </p:txBody>
      </p:sp>
      <p:graphicFrame>
        <p:nvGraphicFramePr>
          <p:cNvPr name="Table 8" id="8"/>
          <p:cNvGraphicFramePr>
            <a:graphicFrameLocks noGrp="true"/>
          </p:cNvGraphicFramePr>
          <p:nvPr/>
        </p:nvGraphicFramePr>
        <p:xfrm>
          <a:off x="9903743" y="2843324"/>
          <a:ext cx="7355557" cy="4742831"/>
        </p:xfrm>
        <a:graphic>
          <a:graphicData uri="http://schemas.openxmlformats.org/drawingml/2006/table">
            <a:tbl>
              <a:tblPr/>
              <a:tblGrid>
                <a:gridCol w="1903989"/>
                <a:gridCol w="1808512"/>
                <a:gridCol w="1831572"/>
                <a:gridCol w="1811484"/>
              </a:tblGrid>
              <a:tr h="997998">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CWE-ID</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Precision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Recall</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F1-Score</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CWE-190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CWE-416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7,1%</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9,5%</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8,2%</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CWE-476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17,4%</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5,2%</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8%</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CWE-787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12,7%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14,1%</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Not Vulnerable</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Tree>
  </p:cSld>
  <p:clrMapOvr>
    <a:masterClrMapping/>
  </p:clrMapOvr>
</p:sld>
</file>

<file path=ppt/slides/slide14.xml><?xml version="1.0" encoding="utf-8"?>
<p:sld xmlns:p="http://schemas.openxmlformats.org/presentationml/2006/main" xmlns:a="http://schemas.openxmlformats.org/drawingml/2006/main">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AutoShape 3" id="3"/>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graphicFrame>
        <p:nvGraphicFramePr>
          <p:cNvPr name="Table 4" id="4"/>
          <p:cNvGraphicFramePr>
            <a:graphicFrameLocks noGrp="true"/>
          </p:cNvGraphicFramePr>
          <p:nvPr/>
        </p:nvGraphicFramePr>
        <p:xfrm>
          <a:off x="1047750" y="2843324"/>
          <a:ext cx="7355557" cy="4742831"/>
        </p:xfrm>
        <a:graphic>
          <a:graphicData uri="http://schemas.openxmlformats.org/drawingml/2006/table">
            <a:tbl>
              <a:tblPr/>
              <a:tblGrid>
                <a:gridCol w="1903989"/>
                <a:gridCol w="1808512"/>
                <a:gridCol w="1831572"/>
                <a:gridCol w="1811484"/>
              </a:tblGrid>
              <a:tr h="997998">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CWE-ID</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Precision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Recall</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F1-Score</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CWE-022</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4,11%</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5.6%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4,8%</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CWE-078</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18,6%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32,4%</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23,7%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CWE-079</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CWE-089</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20,6%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17,2%</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18,8%</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48967">
                <a:tc>
                  <a:txBody>
                    <a:bodyPr anchor="t" rtlCol="false"/>
                    <a:lstStyle/>
                    <a:p>
                      <a:pPr algn="ctr">
                        <a:lnSpc>
                          <a:spcPts val="2057"/>
                        </a:lnSpc>
                        <a:defRPr/>
                      </a:pPr>
                      <a:r>
                        <a:rPr lang="en-US" sz="1469">
                          <a:solidFill>
                            <a:srgbClr val="FFFFFF"/>
                          </a:solidFill>
                          <a:latin typeface="Inter"/>
                          <a:ea typeface="Inter"/>
                          <a:cs typeface="Inter"/>
                          <a:sym typeface="Inter"/>
                        </a:rPr>
                        <a:t>CWE-125</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12,7%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8,97%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
        <p:nvSpPr>
          <p:cNvPr name="TextBox 5" id="5"/>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03</a:t>
            </a:r>
          </a:p>
        </p:txBody>
      </p:sp>
      <p:sp>
        <p:nvSpPr>
          <p:cNvPr name="TextBox 6" id="6"/>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RISULTATI E DISCUSSIONE</a:t>
            </a:r>
          </a:p>
        </p:txBody>
      </p:sp>
      <p:sp>
        <p:nvSpPr>
          <p:cNvPr name="TextBox 7" id="7"/>
          <p:cNvSpPr txBox="true"/>
          <p:nvPr/>
        </p:nvSpPr>
        <p:spPr>
          <a:xfrm rot="0">
            <a:off x="1028700" y="2082225"/>
            <a:ext cx="9316194"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Percentuali di riuscita (Rilevamenti correlati)</a:t>
            </a:r>
          </a:p>
        </p:txBody>
      </p:sp>
      <p:graphicFrame>
        <p:nvGraphicFramePr>
          <p:cNvPr name="Table 8" id="8"/>
          <p:cNvGraphicFramePr>
            <a:graphicFrameLocks noGrp="true"/>
          </p:cNvGraphicFramePr>
          <p:nvPr/>
        </p:nvGraphicFramePr>
        <p:xfrm>
          <a:off x="9903743" y="2843324"/>
          <a:ext cx="7355557" cy="3999881"/>
        </p:xfrm>
        <a:graphic>
          <a:graphicData uri="http://schemas.openxmlformats.org/drawingml/2006/table">
            <a:tbl>
              <a:tblPr/>
              <a:tblGrid>
                <a:gridCol w="1903989"/>
                <a:gridCol w="1808512"/>
                <a:gridCol w="1831572"/>
                <a:gridCol w="1811484"/>
              </a:tblGrid>
              <a:tr h="999501">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CWE-ID</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Precision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Recall</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b="true">
                          <a:solidFill>
                            <a:srgbClr val="FFFFFF"/>
                          </a:solidFill>
                          <a:latin typeface="Inter Bold"/>
                          <a:ea typeface="Inter Bold"/>
                          <a:cs typeface="Inter Bold"/>
                          <a:sym typeface="Inter Bold"/>
                        </a:rPr>
                        <a:t>F1-Score</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50095">
                <a:tc>
                  <a:txBody>
                    <a:bodyPr anchor="t" rtlCol="false"/>
                    <a:lstStyle/>
                    <a:p>
                      <a:pPr algn="ctr">
                        <a:lnSpc>
                          <a:spcPts val="2057"/>
                        </a:lnSpc>
                        <a:defRPr/>
                      </a:pPr>
                      <a:r>
                        <a:rPr lang="en-US" sz="1469">
                          <a:solidFill>
                            <a:srgbClr val="FFFFFF"/>
                          </a:solidFill>
                          <a:latin typeface="Inter"/>
                          <a:ea typeface="Inter"/>
                          <a:cs typeface="Inter"/>
                          <a:sym typeface="Inter"/>
                        </a:rPr>
                        <a:t>CWE-190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2,4%</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1,4%</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50095">
                <a:tc>
                  <a:txBody>
                    <a:bodyPr anchor="t" rtlCol="false"/>
                    <a:lstStyle/>
                    <a:p>
                      <a:pPr algn="ctr">
                        <a:lnSpc>
                          <a:spcPts val="2057"/>
                        </a:lnSpc>
                        <a:defRPr/>
                      </a:pPr>
                      <a:r>
                        <a:rPr lang="en-US" sz="1469">
                          <a:solidFill>
                            <a:srgbClr val="FFFFFF"/>
                          </a:solidFill>
                          <a:latin typeface="Inter"/>
                          <a:ea typeface="Inter"/>
                          <a:cs typeface="Inter"/>
                          <a:sym typeface="Inter"/>
                        </a:rPr>
                        <a:t>CWE-416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6,8%</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9,5%</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7,95%</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50095">
                <a:tc>
                  <a:txBody>
                    <a:bodyPr anchor="t" rtlCol="false"/>
                    <a:lstStyle/>
                    <a:p>
                      <a:pPr algn="ctr">
                        <a:lnSpc>
                          <a:spcPts val="2057"/>
                        </a:lnSpc>
                        <a:defRPr/>
                      </a:pPr>
                      <a:r>
                        <a:rPr lang="en-US" sz="1469">
                          <a:solidFill>
                            <a:srgbClr val="FFFFFF"/>
                          </a:solidFill>
                          <a:latin typeface="Inter"/>
                          <a:ea typeface="Inter"/>
                          <a:cs typeface="Inter"/>
                          <a:sym typeface="Inter"/>
                        </a:rPr>
                        <a:t>CWE-476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17,4%</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5,2%</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8%</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750095">
                <a:tc>
                  <a:txBody>
                    <a:bodyPr anchor="t" rtlCol="false"/>
                    <a:lstStyle/>
                    <a:p>
                      <a:pPr algn="ctr">
                        <a:lnSpc>
                          <a:spcPts val="2057"/>
                        </a:lnSpc>
                        <a:defRPr/>
                      </a:pPr>
                      <a:r>
                        <a:rPr lang="en-US" sz="1469">
                          <a:solidFill>
                            <a:srgbClr val="FFFFFF"/>
                          </a:solidFill>
                          <a:latin typeface="Inter"/>
                          <a:ea typeface="Inter"/>
                          <a:cs typeface="Inter"/>
                          <a:sym typeface="Inter"/>
                        </a:rPr>
                        <a:t>CWE-787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12,7%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057"/>
                        </a:lnSpc>
                        <a:defRPr/>
                      </a:pPr>
                      <a:r>
                        <a:rPr lang="en-US" sz="1469">
                          <a:solidFill>
                            <a:srgbClr val="FFFFFF"/>
                          </a:solidFill>
                          <a:latin typeface="Inter"/>
                          <a:ea typeface="Inter"/>
                          <a:cs typeface="Inter"/>
                          <a:sym typeface="Inter"/>
                        </a:rPr>
                        <a:t>8,14%</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Tree>
  </p:cSld>
  <p:clrMapOvr>
    <a:masterClrMapping/>
  </p:clrMapOvr>
</p:sld>
</file>

<file path=ppt/slides/slide15.xml><?xml version="1.0" encoding="utf-8"?>
<p:sld xmlns:p="http://schemas.openxmlformats.org/presentationml/2006/main" xmlns:a="http://schemas.openxmlformats.org/drawingml/2006/main">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TextBox 3" id="3"/>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04</a:t>
            </a:r>
          </a:p>
        </p:txBody>
      </p:sp>
      <p:sp>
        <p:nvSpPr>
          <p:cNvPr name="TextBox 4" id="4"/>
          <p:cNvSpPr txBox="true"/>
          <p:nvPr/>
        </p:nvSpPr>
        <p:spPr>
          <a:xfrm rot="0">
            <a:off x="1393186" y="643568"/>
            <a:ext cx="950723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CONCLUSIONI E PROSPETTIVE FUTURE</a:t>
            </a:r>
          </a:p>
        </p:txBody>
      </p:sp>
      <p:sp>
        <p:nvSpPr>
          <p:cNvPr name="TextBox 5" id="5"/>
          <p:cNvSpPr txBox="true"/>
          <p:nvPr/>
        </p:nvSpPr>
        <p:spPr>
          <a:xfrm rot="0">
            <a:off x="1028700" y="2082225"/>
            <a:ext cx="2283842"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Conclusioni</a:t>
            </a:r>
          </a:p>
        </p:txBody>
      </p:sp>
      <p:sp>
        <p:nvSpPr>
          <p:cNvPr name="TextBox 6" id="6"/>
          <p:cNvSpPr txBox="true"/>
          <p:nvPr/>
        </p:nvSpPr>
        <p:spPr>
          <a:xfrm rot="0">
            <a:off x="1057275" y="2795699"/>
            <a:ext cx="16211550" cy="4930775"/>
          </a:xfrm>
          <a:prstGeom prst="rect">
            <a:avLst/>
          </a:prstGeom>
        </p:spPr>
        <p:txBody>
          <a:bodyPr anchor="t" rtlCol="false" tIns="0" lIns="0" bIns="0" rIns="0">
            <a:spAutoFit/>
          </a:bodyPr>
          <a:lstStyle/>
          <a:p>
            <a:pPr algn="l">
              <a:lnSpc>
                <a:spcPts val="2800"/>
              </a:lnSpc>
            </a:pPr>
            <a:r>
              <a:rPr lang="en-US" sz="2000" spc="66">
                <a:solidFill>
                  <a:srgbClr val="FFFFFF"/>
                </a:solidFill>
                <a:latin typeface="Inter"/>
                <a:ea typeface="Inter"/>
                <a:cs typeface="Inter"/>
                <a:sym typeface="Inter"/>
              </a:rPr>
              <a:t>Llama2:13B purtroppo ha mostrato una capacità </a:t>
            </a:r>
            <a:r>
              <a:rPr lang="en-US" sz="2000" spc="66" b="true">
                <a:solidFill>
                  <a:srgbClr val="FFFFFF"/>
                </a:solidFill>
                <a:latin typeface="Inter Bold"/>
                <a:ea typeface="Inter Bold"/>
                <a:cs typeface="Inter Bold"/>
                <a:sym typeface="Inter Bold"/>
              </a:rPr>
              <a:t>limitata</a:t>
            </a:r>
            <a:r>
              <a:rPr lang="en-US" sz="2000" spc="66">
                <a:solidFill>
                  <a:srgbClr val="FFFFFF"/>
                </a:solidFill>
                <a:latin typeface="Inter"/>
                <a:ea typeface="Inter"/>
                <a:cs typeface="Inter"/>
                <a:sym typeface="Inter"/>
              </a:rPr>
              <a:t> nell’identificare vulnerabilità. In alcuni casi è riuscito ad individuare la vulnerabilità effettivamente presente nel codice, mentre in altri ha rilevato delle vulnerabilità correlate. Tuttavia non sono mancati errori, con rilevamenti totalmente errati.</a:t>
            </a:r>
          </a:p>
          <a:p>
            <a:pPr algn="l">
              <a:lnSpc>
                <a:spcPts val="2800"/>
              </a:lnSpc>
            </a:pPr>
            <a:r>
              <a:rPr lang="en-US" sz="2000" spc="66">
                <a:solidFill>
                  <a:srgbClr val="FFFFFF"/>
                </a:solidFill>
                <a:latin typeface="Inter"/>
                <a:ea typeface="Inter"/>
                <a:cs typeface="Inter"/>
                <a:sym typeface="Inter"/>
              </a:rPr>
              <a:t>È probabile dunque che il modello possieda una </a:t>
            </a:r>
            <a:r>
              <a:rPr lang="en-US" sz="2000" spc="66" b="true">
                <a:solidFill>
                  <a:srgbClr val="FFFFFF"/>
                </a:solidFill>
                <a:latin typeface="Inter Bold"/>
                <a:ea typeface="Inter Bold"/>
                <a:cs typeface="Inter Bold"/>
                <a:sym typeface="Inter Bold"/>
              </a:rPr>
              <a:t>comprensione teorica</a:t>
            </a:r>
            <a:r>
              <a:rPr lang="en-US" sz="2000" spc="66">
                <a:solidFill>
                  <a:srgbClr val="FFFFFF"/>
                </a:solidFill>
                <a:latin typeface="Inter"/>
                <a:ea typeface="Inter"/>
                <a:cs typeface="Inter"/>
                <a:sym typeface="Inter"/>
              </a:rPr>
              <a:t>, ma non abbastanza dettagliata per un’applicazione pratica precisa.</a:t>
            </a:r>
          </a:p>
          <a:p>
            <a:pPr algn="l">
              <a:lnSpc>
                <a:spcPts val="2800"/>
              </a:lnSpc>
            </a:pPr>
            <a:r>
              <a:rPr lang="en-US" sz="2000" spc="66">
                <a:solidFill>
                  <a:srgbClr val="FFFFFF"/>
                </a:solidFill>
                <a:latin typeface="Inter"/>
                <a:ea typeface="Inter"/>
                <a:cs typeface="Inter"/>
                <a:sym typeface="Inter"/>
              </a:rPr>
              <a:t>Le metriche calcolate: </a:t>
            </a:r>
            <a:r>
              <a:rPr lang="en-US" sz="2000" spc="66" b="true">
                <a:solidFill>
                  <a:srgbClr val="FFFFFF"/>
                </a:solidFill>
                <a:latin typeface="Inter Bold"/>
                <a:ea typeface="Inter Bold"/>
                <a:cs typeface="Inter Bold"/>
                <a:sym typeface="Inter Bold"/>
              </a:rPr>
              <a:t>precisione</a:t>
            </a:r>
            <a:r>
              <a:rPr lang="en-US" sz="2000" spc="66">
                <a:solidFill>
                  <a:srgbClr val="FFFFFF"/>
                </a:solidFill>
                <a:latin typeface="Inter"/>
                <a:ea typeface="Inter"/>
                <a:cs typeface="Inter"/>
                <a:sym typeface="Inter"/>
              </a:rPr>
              <a:t>, </a:t>
            </a:r>
            <a:r>
              <a:rPr lang="en-US" sz="2000" spc="66" b="true">
                <a:solidFill>
                  <a:srgbClr val="FFFFFF"/>
                </a:solidFill>
                <a:latin typeface="Inter Bold"/>
                <a:ea typeface="Inter Bold"/>
                <a:cs typeface="Inter Bold"/>
                <a:sym typeface="Inter Bold"/>
              </a:rPr>
              <a:t>richiamo</a:t>
            </a:r>
            <a:r>
              <a:rPr lang="en-US" sz="2000" spc="66">
                <a:solidFill>
                  <a:srgbClr val="FFFFFF"/>
                </a:solidFill>
                <a:latin typeface="Inter"/>
                <a:ea typeface="Inter"/>
                <a:cs typeface="Inter"/>
                <a:sym typeface="Inter"/>
              </a:rPr>
              <a:t> e </a:t>
            </a:r>
            <a:r>
              <a:rPr lang="en-US" sz="2000" spc="66" b="true">
                <a:solidFill>
                  <a:srgbClr val="FFFFFF"/>
                </a:solidFill>
                <a:latin typeface="Inter Bold"/>
                <a:ea typeface="Inter Bold"/>
                <a:cs typeface="Inter Bold"/>
                <a:sym typeface="Inter Bold"/>
              </a:rPr>
              <a:t>F1-Score</a:t>
            </a:r>
            <a:r>
              <a:rPr lang="en-US" sz="2000" spc="66">
                <a:solidFill>
                  <a:srgbClr val="FFFFFF"/>
                </a:solidFill>
                <a:latin typeface="Inter"/>
                <a:ea typeface="Inter"/>
                <a:cs typeface="Inter"/>
                <a:sym typeface="Inter"/>
              </a:rPr>
              <a:t>, indicano una </a:t>
            </a:r>
            <a:r>
              <a:rPr lang="en-US" sz="2000" spc="66" b="true">
                <a:solidFill>
                  <a:srgbClr val="FFFFFF"/>
                </a:solidFill>
                <a:latin typeface="Inter Bold"/>
                <a:ea typeface="Inter Bold"/>
                <a:cs typeface="Inter Bold"/>
                <a:sym typeface="Inter Bold"/>
              </a:rPr>
              <a:t>discrepanza</a:t>
            </a:r>
            <a:r>
              <a:rPr lang="en-US" sz="2000" spc="66">
                <a:solidFill>
                  <a:srgbClr val="FFFFFF"/>
                </a:solidFill>
                <a:latin typeface="Inter"/>
                <a:ea typeface="Inter"/>
                <a:cs typeface="Inter"/>
                <a:sym typeface="Inter"/>
              </a:rPr>
              <a:t> tra i rilevamenti effettivi e le vulnerabilità specifiche presenti nel codice, è evidente la </a:t>
            </a:r>
            <a:r>
              <a:rPr lang="en-US" sz="2000" spc="66" b="true">
                <a:solidFill>
                  <a:srgbClr val="FFFFFF"/>
                </a:solidFill>
                <a:latin typeface="Inter Bold"/>
                <a:ea typeface="Inter Bold"/>
                <a:cs typeface="Inter Bold"/>
                <a:sym typeface="Inter Bold"/>
              </a:rPr>
              <a:t>necessità di miglioramenti</a:t>
            </a:r>
            <a:r>
              <a:rPr lang="en-US" sz="2000" spc="66">
                <a:solidFill>
                  <a:srgbClr val="FFFFFF"/>
                </a:solidFill>
                <a:latin typeface="Inter"/>
                <a:ea typeface="Inter"/>
                <a:cs typeface="Inter"/>
                <a:sym typeface="Inter"/>
              </a:rPr>
              <a:t>.</a:t>
            </a:r>
          </a:p>
          <a:p>
            <a:pPr algn="l">
              <a:lnSpc>
                <a:spcPts val="2800"/>
              </a:lnSpc>
            </a:pPr>
            <a:r>
              <a:rPr lang="en-US" sz="2000" spc="66">
                <a:solidFill>
                  <a:srgbClr val="FFFFFF"/>
                </a:solidFill>
                <a:latin typeface="Inter"/>
                <a:ea typeface="Inter"/>
                <a:cs typeface="Inter"/>
                <a:sym typeface="Inter"/>
              </a:rPr>
              <a:t>Questo può però essere giustificato dal fatto che Llama2 </a:t>
            </a:r>
            <a:r>
              <a:rPr lang="en-US" sz="2000" spc="66" b="true">
                <a:solidFill>
                  <a:srgbClr val="FFFFFF"/>
                </a:solidFill>
                <a:latin typeface="Inter Bold"/>
                <a:ea typeface="Inter Bold"/>
                <a:cs typeface="Inter Bold"/>
                <a:sym typeface="Inter Bold"/>
              </a:rPr>
              <a:t>non è stato addestrato particolarmente al rilevamento di vulnerabilità CWE</a:t>
            </a:r>
            <a:r>
              <a:rPr lang="en-US" sz="2000" spc="66">
                <a:solidFill>
                  <a:srgbClr val="FFFFFF"/>
                </a:solidFill>
                <a:latin typeface="Inter"/>
                <a:ea typeface="Inter"/>
                <a:cs typeface="Inter"/>
                <a:sym typeface="Inter"/>
              </a:rPr>
              <a:t>, limitandosi a una conoscenza generale.</a:t>
            </a:r>
          </a:p>
          <a:p>
            <a:pPr algn="l">
              <a:lnSpc>
                <a:spcPts val="2800"/>
              </a:lnSpc>
            </a:pPr>
            <a:r>
              <a:rPr lang="en-US" sz="2000" spc="66">
                <a:solidFill>
                  <a:srgbClr val="FFFFFF"/>
                </a:solidFill>
                <a:latin typeface="Inter"/>
                <a:ea typeface="Inter"/>
                <a:cs typeface="Inter"/>
                <a:sym typeface="Inter"/>
              </a:rPr>
              <a:t>Inoltre Llama2, essendo un LLM, esegue un’analisi </a:t>
            </a:r>
            <a:r>
              <a:rPr lang="en-US" sz="2000" spc="66" b="true">
                <a:solidFill>
                  <a:srgbClr val="FFFFFF"/>
                </a:solidFill>
                <a:latin typeface="Inter Bold"/>
                <a:ea typeface="Inter Bold"/>
                <a:cs typeface="Inter Bold"/>
                <a:sym typeface="Inter Bold"/>
              </a:rPr>
              <a:t>statica</a:t>
            </a:r>
            <a:r>
              <a:rPr lang="en-US" sz="2000" spc="66">
                <a:solidFill>
                  <a:srgbClr val="FFFFFF"/>
                </a:solidFill>
                <a:latin typeface="Inter"/>
                <a:ea typeface="Inter"/>
                <a:cs typeface="Inter"/>
                <a:sym typeface="Inter"/>
              </a:rPr>
              <a:t> del testo ricevuto in input (in questo caso il codice) e non può comprendere il comportamento </a:t>
            </a:r>
            <a:r>
              <a:rPr lang="en-US" sz="2000" spc="66" b="true">
                <a:solidFill>
                  <a:srgbClr val="FFFFFF"/>
                </a:solidFill>
                <a:latin typeface="Inter Bold"/>
                <a:ea typeface="Inter Bold"/>
                <a:cs typeface="Inter Bold"/>
                <a:sym typeface="Inter Bold"/>
              </a:rPr>
              <a:t>dinamico</a:t>
            </a:r>
            <a:r>
              <a:rPr lang="en-US" sz="2000" spc="66">
                <a:solidFill>
                  <a:srgbClr val="FFFFFF"/>
                </a:solidFill>
                <a:latin typeface="Inter"/>
                <a:ea typeface="Inter"/>
                <a:cs typeface="Inter"/>
                <a:sym typeface="Inter"/>
              </a:rPr>
              <a:t> del codice, che credo possa essere essenziale per individuare vulnerabilità come buffer overflow e race conditions.</a:t>
            </a:r>
          </a:p>
          <a:p>
            <a:pPr algn="l">
              <a:lnSpc>
                <a:spcPts val="2800"/>
              </a:lnSpc>
            </a:pPr>
            <a:r>
              <a:rPr lang="en-US" sz="2000" spc="66">
                <a:solidFill>
                  <a:srgbClr val="FFFFFF"/>
                </a:solidFill>
                <a:latin typeface="Inter"/>
                <a:ea typeface="Inter"/>
                <a:cs typeface="Inter"/>
                <a:sym typeface="Inter"/>
              </a:rPr>
              <a:t>In aggiunta la tecnica dello Zero Shot Prompting potrebbe non aver aiutato il modello all’esecuzione del suo task, poiché ne comporta un approccio basato su nessun esempio. </a:t>
            </a:r>
          </a:p>
        </p:txBody>
      </p:sp>
      <p:sp>
        <p:nvSpPr>
          <p:cNvPr name="AutoShape 7" id="7"/>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Tree>
  </p:cSld>
  <p:clrMapOvr>
    <a:masterClrMapping/>
  </p:clrMapOvr>
</p:sld>
</file>

<file path=ppt/slides/slide16.xml><?xml version="1.0" encoding="utf-8"?>
<p:sld xmlns:p="http://schemas.openxmlformats.org/presentationml/2006/main" xmlns:a="http://schemas.openxmlformats.org/drawingml/2006/main">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TextBox 3" id="3"/>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04</a:t>
            </a:r>
          </a:p>
        </p:txBody>
      </p:sp>
      <p:sp>
        <p:nvSpPr>
          <p:cNvPr name="TextBox 4" id="4"/>
          <p:cNvSpPr txBox="true"/>
          <p:nvPr/>
        </p:nvSpPr>
        <p:spPr>
          <a:xfrm rot="0">
            <a:off x="1393186" y="643568"/>
            <a:ext cx="950723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CONCLUSIONI E PROSPETTIVE FUTURE</a:t>
            </a:r>
          </a:p>
        </p:txBody>
      </p:sp>
      <p:sp>
        <p:nvSpPr>
          <p:cNvPr name="TextBox 5" id="5"/>
          <p:cNvSpPr txBox="true"/>
          <p:nvPr/>
        </p:nvSpPr>
        <p:spPr>
          <a:xfrm rot="0">
            <a:off x="1028700" y="2082225"/>
            <a:ext cx="3735139"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Prospettive future</a:t>
            </a:r>
          </a:p>
        </p:txBody>
      </p:sp>
      <p:sp>
        <p:nvSpPr>
          <p:cNvPr name="TextBox 6" id="6"/>
          <p:cNvSpPr txBox="true"/>
          <p:nvPr/>
        </p:nvSpPr>
        <p:spPr>
          <a:xfrm rot="0">
            <a:off x="1028700" y="3032125"/>
            <a:ext cx="16230600" cy="3168650"/>
          </a:xfrm>
          <a:prstGeom prst="rect">
            <a:avLst/>
          </a:prstGeom>
        </p:spPr>
        <p:txBody>
          <a:bodyPr anchor="t" rtlCol="false" tIns="0" lIns="0" bIns="0" rIns="0">
            <a:spAutoFit/>
          </a:bodyPr>
          <a:lstStyle/>
          <a:p>
            <a:pPr algn="l">
              <a:lnSpc>
                <a:spcPts val="2800"/>
              </a:lnSpc>
            </a:pPr>
            <a:r>
              <a:rPr lang="en-US" sz="2000" spc="66">
                <a:solidFill>
                  <a:srgbClr val="FFFFFF"/>
                </a:solidFill>
                <a:latin typeface="Inter"/>
                <a:ea typeface="Inter"/>
                <a:cs typeface="Inter"/>
                <a:sym typeface="Inter"/>
              </a:rPr>
              <a:t>L'analisi delle vulnerabilità nel codice potrebbe essere significativamente migliorata attraverso un’ottimizzazione mirata, sfruttando dataset simili a quelli utilizzati in questo studio per affinare le capacità del modello. </a:t>
            </a:r>
          </a:p>
          <a:p>
            <a:pPr algn="l">
              <a:lnSpc>
                <a:spcPts val="2800"/>
              </a:lnSpc>
            </a:pPr>
            <a:r>
              <a:rPr lang="en-US" sz="2000" spc="66">
                <a:solidFill>
                  <a:srgbClr val="FFFFFF"/>
                </a:solidFill>
                <a:latin typeface="Inter"/>
                <a:ea typeface="Inter"/>
                <a:cs typeface="Inter"/>
                <a:sym typeface="Inter"/>
              </a:rPr>
              <a:t>Un approccio efficace potrebbe includere l'uso di prompt avanzati mediante la tecnica del Few-Shot Prompting, che fornisce esempi concreti di vulnerabilità e CWE specifiche per aumentare la precisione delle risposte. </a:t>
            </a:r>
          </a:p>
          <a:p>
            <a:pPr algn="l">
              <a:lnSpc>
                <a:spcPts val="2800"/>
              </a:lnSpc>
            </a:pPr>
            <a:r>
              <a:rPr lang="en-US" sz="2000" spc="66">
                <a:solidFill>
                  <a:srgbClr val="FFFFFF"/>
                </a:solidFill>
                <a:latin typeface="Inter"/>
                <a:ea typeface="Inter"/>
                <a:cs typeface="Inter"/>
                <a:sym typeface="Inter"/>
              </a:rPr>
              <a:t>Inoltre, l'aggiunta di un contesto più dettagliato nel prompt o l’adozione di tecniche ibride, integrando strumenti di analisi statica del codice, potrebbe ulteriormente migliorare l'accuratezza, sfruttando i punti di forza di ciascuna metodologia. Ottimizzando questi aspetti, sarebbe possibile sviluppare pipeline automatizzate in grado di integrare modelli come Llama2 per il rilevamento di vulnerabilità in tempo reale durante il ciclo di sviluppo del software, supportando in modo efficace il lavoro dei team di sviluppo.</a:t>
            </a:r>
          </a:p>
        </p:txBody>
      </p:sp>
      <p:sp>
        <p:nvSpPr>
          <p:cNvPr name="AutoShape 7" id="7"/>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5CE1E6"/>
        </a:solidFill>
      </p:bgPr>
    </p:bg>
    <p:spTree>
      <p:nvGrpSpPr>
        <p:cNvPr id="1" name=""/>
        <p:cNvGrpSpPr/>
        <p:nvPr/>
      </p:nvGrpSpPr>
      <p:grpSpPr>
        <a:xfrm>
          <a:off x="0" y="0"/>
          <a:ext cx="0" cy="0"/>
          <a:chOff x="0" y="0"/>
          <a:chExt cx="0" cy="0"/>
        </a:xfrm>
      </p:grpSpPr>
      <p:sp>
        <p:nvSpPr>
          <p:cNvPr name="Freeform 2" id="2"/>
          <p:cNvSpPr/>
          <p:nvPr/>
        </p:nvSpPr>
        <p:spPr>
          <a:xfrm flipH="false" flipV="false" rot="0">
            <a:off x="4015683" y="0"/>
            <a:ext cx="14272317" cy="10287000"/>
          </a:xfrm>
          <a:custGeom>
            <a:avLst/>
            <a:gdLst/>
            <a:ahLst/>
            <a:cxnLst/>
            <a:rect r="r" b="b" t="t" l="l"/>
            <a:pathLst>
              <a:path h="10287000" w="14272317">
                <a:moveTo>
                  <a:pt x="0" y="0"/>
                </a:moveTo>
                <a:lnTo>
                  <a:pt x="14272317" y="0"/>
                </a:lnTo>
                <a:lnTo>
                  <a:pt x="14272317" y="10287000"/>
                </a:lnTo>
                <a:lnTo>
                  <a:pt x="0" y="10287000"/>
                </a:lnTo>
                <a:lnTo>
                  <a:pt x="0" y="0"/>
                </a:lnTo>
                <a:close/>
              </a:path>
            </a:pathLst>
          </a:custGeom>
          <a:blipFill>
            <a:blip r:embed="rId2"/>
            <a:stretch>
              <a:fillRect l="0" t="-9832" r="0" b="-9832"/>
            </a:stretch>
          </a:blipFill>
        </p:spPr>
      </p:sp>
      <p:sp>
        <p:nvSpPr>
          <p:cNvPr name="AutoShape 3" id="3"/>
          <p:cNvSpPr/>
          <p:nvPr/>
        </p:nvSpPr>
        <p:spPr>
          <a:xfrm flipV="true">
            <a:off x="6881573" y="1028700"/>
            <a:ext cx="0" cy="627309"/>
          </a:xfrm>
          <a:prstGeom prst="line">
            <a:avLst/>
          </a:prstGeom>
          <a:ln cap="flat" w="19050">
            <a:solidFill>
              <a:srgbClr val="5CE1E6"/>
            </a:solidFill>
            <a:prstDash val="solid"/>
            <a:headEnd type="none" len="sm" w="sm"/>
            <a:tailEnd type="none" len="sm" w="sm"/>
          </a:ln>
        </p:spPr>
      </p:sp>
      <p:sp>
        <p:nvSpPr>
          <p:cNvPr name="AutoShape 4" id="4"/>
          <p:cNvSpPr/>
          <p:nvPr/>
        </p:nvSpPr>
        <p:spPr>
          <a:xfrm flipV="true">
            <a:off x="6872048" y="2713362"/>
            <a:ext cx="0" cy="627309"/>
          </a:xfrm>
          <a:prstGeom prst="line">
            <a:avLst/>
          </a:prstGeom>
          <a:ln cap="flat" w="19050">
            <a:solidFill>
              <a:srgbClr val="5CE1E6"/>
            </a:solidFill>
            <a:prstDash val="solid"/>
            <a:headEnd type="none" len="sm" w="sm"/>
            <a:tailEnd type="none" len="sm" w="sm"/>
          </a:ln>
        </p:spPr>
      </p:sp>
      <p:sp>
        <p:nvSpPr>
          <p:cNvPr name="AutoShape 5" id="5"/>
          <p:cNvSpPr/>
          <p:nvPr/>
        </p:nvSpPr>
        <p:spPr>
          <a:xfrm flipV="true">
            <a:off x="6891098" y="5143500"/>
            <a:ext cx="0" cy="627309"/>
          </a:xfrm>
          <a:prstGeom prst="line">
            <a:avLst/>
          </a:prstGeom>
          <a:ln cap="flat" w="19050">
            <a:solidFill>
              <a:srgbClr val="5CE1E6"/>
            </a:solidFill>
            <a:prstDash val="solid"/>
            <a:headEnd type="none" len="sm" w="sm"/>
            <a:tailEnd type="none" len="sm" w="sm"/>
          </a:ln>
        </p:spPr>
      </p:sp>
      <p:sp>
        <p:nvSpPr>
          <p:cNvPr name="AutoShape 6" id="6"/>
          <p:cNvSpPr/>
          <p:nvPr/>
        </p:nvSpPr>
        <p:spPr>
          <a:xfrm flipV="true">
            <a:off x="6881573" y="7160709"/>
            <a:ext cx="0" cy="627309"/>
          </a:xfrm>
          <a:prstGeom prst="line">
            <a:avLst/>
          </a:prstGeom>
          <a:ln cap="flat" w="19050">
            <a:solidFill>
              <a:srgbClr val="5CE1E6"/>
            </a:solidFill>
            <a:prstDash val="solid"/>
            <a:headEnd type="none" len="sm" w="sm"/>
            <a:tailEnd type="none" len="sm" w="sm"/>
          </a:ln>
        </p:spPr>
      </p:sp>
      <p:sp>
        <p:nvSpPr>
          <p:cNvPr name="TextBox 7" id="7"/>
          <p:cNvSpPr txBox="true"/>
          <p:nvPr/>
        </p:nvSpPr>
        <p:spPr>
          <a:xfrm rot="0">
            <a:off x="586691" y="1000125"/>
            <a:ext cx="4791909" cy="813943"/>
          </a:xfrm>
          <a:prstGeom prst="rect">
            <a:avLst/>
          </a:prstGeom>
        </p:spPr>
        <p:txBody>
          <a:bodyPr anchor="t" rtlCol="false" tIns="0" lIns="0" bIns="0" rIns="0">
            <a:spAutoFit/>
          </a:bodyPr>
          <a:lstStyle/>
          <a:p>
            <a:pPr algn="l">
              <a:lnSpc>
                <a:spcPts val="6656"/>
              </a:lnSpc>
            </a:pPr>
            <a:r>
              <a:rPr lang="en-US" b="true" sz="5200" spc="556">
                <a:solidFill>
                  <a:srgbClr val="06090F"/>
                </a:solidFill>
                <a:latin typeface="Muli Bold"/>
                <a:ea typeface="Muli Bold"/>
                <a:cs typeface="Muli Bold"/>
                <a:sym typeface="Muli Bold"/>
              </a:rPr>
              <a:t>INDICE</a:t>
            </a:r>
          </a:p>
        </p:txBody>
      </p:sp>
      <p:sp>
        <p:nvSpPr>
          <p:cNvPr name="TextBox 8" id="8"/>
          <p:cNvSpPr txBox="true"/>
          <p:nvPr/>
        </p:nvSpPr>
        <p:spPr>
          <a:xfrm rot="0">
            <a:off x="6080780" y="1061327"/>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01</a:t>
            </a:r>
          </a:p>
        </p:txBody>
      </p:sp>
      <p:sp>
        <p:nvSpPr>
          <p:cNvPr name="TextBox 9" id="9"/>
          <p:cNvSpPr txBox="true"/>
          <p:nvPr/>
        </p:nvSpPr>
        <p:spPr>
          <a:xfrm rot="0">
            <a:off x="6080780" y="2745989"/>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02</a:t>
            </a:r>
          </a:p>
        </p:txBody>
      </p:sp>
      <p:sp>
        <p:nvSpPr>
          <p:cNvPr name="TextBox 10" id="10"/>
          <p:cNvSpPr txBox="true"/>
          <p:nvPr/>
        </p:nvSpPr>
        <p:spPr>
          <a:xfrm rot="0">
            <a:off x="6080780" y="5176127"/>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03</a:t>
            </a:r>
          </a:p>
        </p:txBody>
      </p:sp>
      <p:sp>
        <p:nvSpPr>
          <p:cNvPr name="TextBox 11" id="11"/>
          <p:cNvSpPr txBox="true"/>
          <p:nvPr/>
        </p:nvSpPr>
        <p:spPr>
          <a:xfrm rot="0">
            <a:off x="6080780" y="7193336"/>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04</a:t>
            </a:r>
          </a:p>
        </p:txBody>
      </p:sp>
      <p:sp>
        <p:nvSpPr>
          <p:cNvPr name="TextBox 12" id="12"/>
          <p:cNvSpPr txBox="true"/>
          <p:nvPr/>
        </p:nvSpPr>
        <p:spPr>
          <a:xfrm rot="0">
            <a:off x="7148273" y="1089902"/>
            <a:ext cx="10111027" cy="8290343"/>
          </a:xfrm>
          <a:prstGeom prst="rect">
            <a:avLst/>
          </a:prstGeom>
        </p:spPr>
        <p:txBody>
          <a:bodyPr anchor="t" rtlCol="false" tIns="0" lIns="0" bIns="0" rIns="0">
            <a:spAutoFit/>
          </a:bodyPr>
          <a:lstStyle/>
          <a:p>
            <a:pPr algn="l">
              <a:lnSpc>
                <a:spcPts val="3764"/>
              </a:lnSpc>
            </a:pPr>
            <a:r>
              <a:rPr lang="en-US" b="true" sz="2689" spc="88">
                <a:solidFill>
                  <a:srgbClr val="FFFFFF"/>
                </a:solidFill>
                <a:latin typeface="Inter Bold"/>
                <a:ea typeface="Inter Bold"/>
                <a:cs typeface="Inter Bold"/>
                <a:sym typeface="Inter Bold"/>
              </a:rPr>
              <a:t>INTRODUZIONE</a:t>
            </a:r>
          </a:p>
          <a:p>
            <a:pPr algn="l" marL="491781" indent="-245890" lvl="1">
              <a:lnSpc>
                <a:spcPts val="3188"/>
              </a:lnSpc>
              <a:buFont typeface="Arial"/>
              <a:buChar char="•"/>
            </a:pPr>
            <a:r>
              <a:rPr lang="en-US" sz="2277" spc="75">
                <a:solidFill>
                  <a:srgbClr val="D9D9D9"/>
                </a:solidFill>
                <a:latin typeface="Inter"/>
                <a:ea typeface="Inter"/>
                <a:cs typeface="Inter"/>
                <a:sym typeface="Inter"/>
              </a:rPr>
              <a:t>Cosa sono i Large Language Models (LLM), breve storia e utilizzi</a:t>
            </a:r>
          </a:p>
          <a:p>
            <a:pPr algn="l" marL="491781" indent="-245890" lvl="1">
              <a:lnSpc>
                <a:spcPts val="3188"/>
              </a:lnSpc>
              <a:buFont typeface="Arial"/>
              <a:buChar char="•"/>
            </a:pPr>
            <a:r>
              <a:rPr lang="en-US" sz="2277" spc="75">
                <a:solidFill>
                  <a:srgbClr val="D9D9D9"/>
                </a:solidFill>
                <a:latin typeface="Inter"/>
                <a:ea typeface="Inter"/>
                <a:cs typeface="Inter"/>
                <a:sym typeface="Inter"/>
              </a:rPr>
              <a:t>Common Weakness Enumeration (CWE)</a:t>
            </a:r>
          </a:p>
          <a:p>
            <a:pPr algn="l">
              <a:lnSpc>
                <a:spcPts val="3188"/>
              </a:lnSpc>
            </a:pPr>
          </a:p>
          <a:p>
            <a:pPr algn="l">
              <a:lnSpc>
                <a:spcPts val="3614"/>
              </a:lnSpc>
            </a:pPr>
            <a:r>
              <a:rPr lang="en-US" b="true" sz="2581" spc="85">
                <a:solidFill>
                  <a:srgbClr val="FFFFFF"/>
                </a:solidFill>
                <a:latin typeface="Inter Bold"/>
                <a:ea typeface="Inter Bold"/>
                <a:cs typeface="Inter Bold"/>
                <a:sym typeface="Inter Bold"/>
              </a:rPr>
              <a:t>OBIETTIVI E METODOLOGIA</a:t>
            </a:r>
          </a:p>
          <a:p>
            <a:pPr algn="l" marL="491781" indent="-245890" lvl="1">
              <a:lnSpc>
                <a:spcPts val="3188"/>
              </a:lnSpc>
              <a:buFont typeface="Arial"/>
              <a:buChar char="•"/>
            </a:pPr>
            <a:r>
              <a:rPr lang="en-US" sz="2277" spc="75">
                <a:solidFill>
                  <a:srgbClr val="FFFFFF"/>
                </a:solidFill>
                <a:latin typeface="Inter"/>
                <a:ea typeface="Inter"/>
                <a:cs typeface="Inter"/>
                <a:sym typeface="Inter"/>
              </a:rPr>
              <a:t>ZERO SHOT PROMPTING</a:t>
            </a:r>
          </a:p>
          <a:p>
            <a:pPr algn="l" marL="491781" indent="-245890" lvl="1">
              <a:lnSpc>
                <a:spcPts val="3188"/>
              </a:lnSpc>
              <a:buFont typeface="Arial"/>
              <a:buChar char="•"/>
            </a:pPr>
            <a:r>
              <a:rPr lang="en-US" sz="2277" spc="75">
                <a:solidFill>
                  <a:srgbClr val="D9D9D9"/>
                </a:solidFill>
                <a:latin typeface="Inter"/>
                <a:ea typeface="Inter"/>
                <a:cs typeface="Inter"/>
                <a:sym typeface="Inter"/>
              </a:rPr>
              <a:t>Llama 2 e Meta</a:t>
            </a:r>
          </a:p>
          <a:p>
            <a:pPr algn="l" marL="491781" indent="-245890" lvl="1">
              <a:lnSpc>
                <a:spcPts val="3188"/>
              </a:lnSpc>
              <a:buFont typeface="Arial"/>
              <a:buChar char="•"/>
            </a:pPr>
            <a:r>
              <a:rPr lang="en-US" sz="2277" spc="75">
                <a:solidFill>
                  <a:srgbClr val="D9D9D9"/>
                </a:solidFill>
                <a:latin typeface="Inter"/>
                <a:ea typeface="Inter"/>
                <a:cs typeface="Inter"/>
                <a:sym typeface="Inter"/>
              </a:rPr>
              <a:t>Dataset utilizzato per lo studio</a:t>
            </a:r>
          </a:p>
          <a:p>
            <a:pPr algn="l" marL="491781" indent="-245890" lvl="1">
              <a:lnSpc>
                <a:spcPts val="3188"/>
              </a:lnSpc>
              <a:buFont typeface="Arial"/>
              <a:buChar char="•"/>
            </a:pPr>
            <a:r>
              <a:rPr lang="en-US" sz="2277" spc="75">
                <a:solidFill>
                  <a:srgbClr val="D9D9D9"/>
                </a:solidFill>
                <a:latin typeface="Inter"/>
                <a:ea typeface="Inter"/>
                <a:cs typeface="Inter"/>
                <a:sym typeface="Inter"/>
              </a:rPr>
              <a:t>Codice utilizzato per lo studio</a:t>
            </a:r>
          </a:p>
          <a:p>
            <a:pPr algn="l">
              <a:lnSpc>
                <a:spcPts val="3188"/>
              </a:lnSpc>
            </a:pPr>
          </a:p>
          <a:p>
            <a:pPr algn="l">
              <a:lnSpc>
                <a:spcPts val="3826"/>
              </a:lnSpc>
            </a:pPr>
            <a:r>
              <a:rPr lang="en-US" b="true" sz="2733" spc="90">
                <a:solidFill>
                  <a:srgbClr val="FFFFFF"/>
                </a:solidFill>
                <a:latin typeface="Inter Bold"/>
                <a:ea typeface="Inter Bold"/>
                <a:cs typeface="Inter Bold"/>
                <a:sym typeface="Inter Bold"/>
              </a:rPr>
              <a:t>RISULTATI E DISCUSSIONE</a:t>
            </a:r>
          </a:p>
          <a:p>
            <a:pPr algn="l" marL="491781" indent="-245890" lvl="1">
              <a:lnSpc>
                <a:spcPts val="3188"/>
              </a:lnSpc>
              <a:buFont typeface="Arial"/>
              <a:buChar char="•"/>
            </a:pPr>
            <a:r>
              <a:rPr lang="en-US" sz="2277" spc="75">
                <a:solidFill>
                  <a:srgbClr val="FFFFFF"/>
                </a:solidFill>
                <a:latin typeface="Inter"/>
                <a:ea typeface="Inter"/>
                <a:cs typeface="Inter"/>
                <a:sym typeface="Inter"/>
              </a:rPr>
              <a:t>VALUTAZIONE DELL'ACCURATEZZA DEI RISULTATI</a:t>
            </a:r>
          </a:p>
          <a:p>
            <a:pPr algn="l" marL="491781" indent="-245890" lvl="1">
              <a:lnSpc>
                <a:spcPts val="3188"/>
              </a:lnSpc>
              <a:buFont typeface="Arial"/>
              <a:buChar char="•"/>
            </a:pPr>
            <a:r>
              <a:rPr lang="en-US" sz="2277" spc="75">
                <a:solidFill>
                  <a:srgbClr val="D9D9D9"/>
                </a:solidFill>
                <a:latin typeface="Inter"/>
                <a:ea typeface="Inter"/>
                <a:cs typeface="Inter"/>
                <a:sym typeface="Inter"/>
              </a:rPr>
              <a:t>Metriche utilizzate per il calcolo delle percentuali di riuscita</a:t>
            </a:r>
          </a:p>
          <a:p>
            <a:pPr algn="l" marL="491781" indent="-245890" lvl="1">
              <a:lnSpc>
                <a:spcPts val="3188"/>
              </a:lnSpc>
              <a:buFont typeface="Arial"/>
              <a:buChar char="•"/>
            </a:pPr>
            <a:r>
              <a:rPr lang="en-US" sz="2277" spc="75">
                <a:solidFill>
                  <a:srgbClr val="D9D9D9"/>
                </a:solidFill>
                <a:latin typeface="Inter"/>
                <a:ea typeface="Inter"/>
                <a:cs typeface="Inter"/>
                <a:sym typeface="Inter"/>
              </a:rPr>
              <a:t>Tabelle percentuali di riuscita</a:t>
            </a:r>
          </a:p>
          <a:p>
            <a:pPr algn="l">
              <a:lnSpc>
                <a:spcPts val="3188"/>
              </a:lnSpc>
            </a:pPr>
          </a:p>
          <a:p>
            <a:pPr algn="l">
              <a:lnSpc>
                <a:spcPts val="3826"/>
              </a:lnSpc>
            </a:pPr>
            <a:r>
              <a:rPr lang="en-US" b="true" sz="2733" spc="90">
                <a:solidFill>
                  <a:srgbClr val="FFFFFF"/>
                </a:solidFill>
                <a:latin typeface="Inter Bold"/>
                <a:ea typeface="Inter Bold"/>
                <a:cs typeface="Inter Bold"/>
                <a:sym typeface="Inter Bold"/>
              </a:rPr>
              <a:t>CONCLUSIONI E PROSPETTIVE FUTURE</a:t>
            </a:r>
          </a:p>
          <a:p>
            <a:pPr algn="l" marL="491781" indent="-245890" lvl="1">
              <a:lnSpc>
                <a:spcPts val="3188"/>
              </a:lnSpc>
              <a:buFont typeface="Arial"/>
              <a:buChar char="•"/>
            </a:pPr>
            <a:r>
              <a:rPr lang="en-US" sz="2277" spc="75">
                <a:solidFill>
                  <a:srgbClr val="D9D9D9"/>
                </a:solidFill>
                <a:latin typeface="Inter"/>
                <a:ea typeface="Inter"/>
                <a:cs typeface="Inter"/>
                <a:sym typeface="Inter"/>
              </a:rPr>
              <a:t>Conclusioni</a:t>
            </a:r>
          </a:p>
          <a:p>
            <a:pPr algn="l" marL="491781" indent="-245890" lvl="1">
              <a:lnSpc>
                <a:spcPts val="3188"/>
              </a:lnSpc>
              <a:buFont typeface="Arial"/>
              <a:buChar char="•"/>
            </a:pPr>
            <a:r>
              <a:rPr lang="en-US" sz="2277" spc="75">
                <a:solidFill>
                  <a:srgbClr val="D9D9D9"/>
                </a:solidFill>
                <a:latin typeface="Inter"/>
                <a:ea typeface="Inter"/>
                <a:cs typeface="Inter"/>
                <a:sym typeface="Inter"/>
              </a:rPr>
              <a:t>Prospettive future</a:t>
            </a:r>
          </a:p>
          <a:p>
            <a:pPr algn="l">
              <a:lnSpc>
                <a:spcPts val="3188"/>
              </a:lnSpc>
            </a:pPr>
          </a:p>
          <a:p>
            <a:pPr algn="l">
              <a:lnSpc>
                <a:spcPts val="3188"/>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AutoShape 3" id="3"/>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
        <p:nvSpPr>
          <p:cNvPr name="Freeform 4" id="4"/>
          <p:cNvSpPr/>
          <p:nvPr/>
        </p:nvSpPr>
        <p:spPr>
          <a:xfrm flipH="false" flipV="false" rot="0">
            <a:off x="726050" y="1818190"/>
            <a:ext cx="1123891" cy="1089698"/>
          </a:xfrm>
          <a:custGeom>
            <a:avLst/>
            <a:gdLst/>
            <a:ahLst/>
            <a:cxnLst/>
            <a:rect r="r" b="b" t="t" l="l"/>
            <a:pathLst>
              <a:path h="1089698" w="1123891">
                <a:moveTo>
                  <a:pt x="0" y="0"/>
                </a:moveTo>
                <a:lnTo>
                  <a:pt x="1123891" y="0"/>
                </a:lnTo>
                <a:lnTo>
                  <a:pt x="1123891" y="1089698"/>
                </a:lnTo>
                <a:lnTo>
                  <a:pt x="0" y="1089698"/>
                </a:lnTo>
                <a:lnTo>
                  <a:pt x="0" y="0"/>
                </a:lnTo>
                <a:close/>
              </a:path>
            </a:pathLst>
          </a:custGeom>
          <a:blipFill>
            <a:blip r:embed="rId2"/>
            <a:stretch>
              <a:fillRect l="0" t="-3137" r="0" b="0"/>
            </a:stretch>
          </a:blipFill>
        </p:spPr>
      </p:sp>
      <p:sp>
        <p:nvSpPr>
          <p:cNvPr name="TextBox 5" id="5"/>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01</a:t>
            </a:r>
          </a:p>
        </p:txBody>
      </p:sp>
      <p:sp>
        <p:nvSpPr>
          <p:cNvPr name="TextBox 6" id="6"/>
          <p:cNvSpPr txBox="true"/>
          <p:nvPr/>
        </p:nvSpPr>
        <p:spPr>
          <a:xfrm rot="0">
            <a:off x="1393186" y="643568"/>
            <a:ext cx="495998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INTRODUZIONE</a:t>
            </a:r>
          </a:p>
        </p:txBody>
      </p:sp>
      <p:sp>
        <p:nvSpPr>
          <p:cNvPr name="TextBox 7" id="7"/>
          <p:cNvSpPr txBox="true"/>
          <p:nvPr/>
        </p:nvSpPr>
        <p:spPr>
          <a:xfrm rot="0">
            <a:off x="1028700" y="3254636"/>
            <a:ext cx="7973134" cy="1758950"/>
          </a:xfrm>
          <a:prstGeom prst="rect">
            <a:avLst/>
          </a:prstGeom>
        </p:spPr>
        <p:txBody>
          <a:bodyPr anchor="t" rtlCol="false" tIns="0" lIns="0" bIns="0" rIns="0">
            <a:spAutoFit/>
          </a:bodyPr>
          <a:lstStyle/>
          <a:p>
            <a:pPr algn="l">
              <a:lnSpc>
                <a:spcPts val="2800"/>
              </a:lnSpc>
            </a:pPr>
            <a:r>
              <a:rPr lang="en-US" sz="2000" spc="66">
                <a:solidFill>
                  <a:srgbClr val="FFFFFF"/>
                </a:solidFill>
                <a:latin typeface="Inter"/>
                <a:ea typeface="Inter"/>
                <a:cs typeface="Inter"/>
                <a:sym typeface="Inter"/>
              </a:rPr>
              <a:t>Un Large Language Model è una tecnologia AI avanzata incentrata sulla comprensione e sull’analisi del testo. È in grado di cogliere le complessità del linguaggio naturale e riesce a generare risposte significative fornendo informazioni elaborando grandi quantità di testo.</a:t>
            </a:r>
          </a:p>
        </p:txBody>
      </p:sp>
      <p:sp>
        <p:nvSpPr>
          <p:cNvPr name="TextBox 8" id="8"/>
          <p:cNvSpPr txBox="true"/>
          <p:nvPr/>
        </p:nvSpPr>
        <p:spPr>
          <a:xfrm rot="0">
            <a:off x="1028700" y="5385061"/>
            <a:ext cx="7973134" cy="3053826"/>
          </a:xfrm>
          <a:prstGeom prst="rect">
            <a:avLst/>
          </a:prstGeom>
        </p:spPr>
        <p:txBody>
          <a:bodyPr anchor="t" rtlCol="false" tIns="0" lIns="0" bIns="0" rIns="0">
            <a:spAutoFit/>
          </a:bodyPr>
          <a:lstStyle/>
          <a:p>
            <a:pPr algn="just">
              <a:lnSpc>
                <a:spcPts val="1778"/>
              </a:lnSpc>
            </a:pPr>
            <a:r>
              <a:rPr lang="en-US" sz="1270" spc="41">
                <a:solidFill>
                  <a:srgbClr val="FFFFFF"/>
                </a:solidFill>
                <a:latin typeface="Inter"/>
                <a:ea typeface="Inter"/>
                <a:cs typeface="Inter"/>
                <a:sym typeface="Inter"/>
              </a:rPr>
              <a:t>La storia dei Large Language Model (LLM) affonda le sue radici  nella ricerca sul linguaggio naturale e sull’intelligenza artificiale. L’idea di macchine capaci di comprendere il linguaggio naturale risale agli anni ‘30 del XX secolo, con le teorie di Alan Turing e Kurt Gödel. Ovviamente la tecnologia di quell’epoca non consentiva la realizzazione di tali macchine, per questo motivo rimase solamente una brillante teoria.</a:t>
            </a:r>
          </a:p>
          <a:p>
            <a:pPr algn="just">
              <a:lnSpc>
                <a:spcPts val="1778"/>
              </a:lnSpc>
            </a:pPr>
            <a:r>
              <a:rPr lang="en-US" sz="1270" spc="41">
                <a:solidFill>
                  <a:srgbClr val="FFFFFF"/>
                </a:solidFill>
                <a:latin typeface="Inter"/>
                <a:ea typeface="Inter"/>
                <a:cs typeface="Inter"/>
                <a:sym typeface="Inter"/>
              </a:rPr>
              <a:t>Il primo programma conversazionale vicino all’idea di LLM fu realizzato nel 1967 all’interno del MIT (Massachusetts Institute of Technology) e gli fu attribuito il nome “ELIZA”. Esso utilizzava una serie di script conversazionali per rispondere alle domande degli utenti.</a:t>
            </a:r>
          </a:p>
          <a:p>
            <a:pPr algn="just">
              <a:lnSpc>
                <a:spcPts val="1778"/>
              </a:lnSpc>
            </a:pPr>
            <a:r>
              <a:rPr lang="en-US" sz="1270" spc="41">
                <a:solidFill>
                  <a:srgbClr val="FFFFFF"/>
                </a:solidFill>
                <a:latin typeface="Inter"/>
                <a:ea typeface="Inter"/>
                <a:cs typeface="Inter"/>
                <a:sym typeface="Inter"/>
              </a:rPr>
              <a:t>Nonostante la somiglianza, ELIZA non fu un chatbot AI come quelli moderni, infatti si basava su semplici regole e pattern matching senza una vera e propria comprensione semantica. </a:t>
            </a:r>
          </a:p>
          <a:p>
            <a:pPr algn="just">
              <a:lnSpc>
                <a:spcPts val="1778"/>
              </a:lnSpc>
            </a:pPr>
            <a:r>
              <a:rPr lang="en-US" sz="1270" spc="41">
                <a:solidFill>
                  <a:srgbClr val="FFFFFF"/>
                </a:solidFill>
                <a:latin typeface="Inter"/>
                <a:ea typeface="Inter"/>
                <a:cs typeface="Inter"/>
                <a:sym typeface="Inter"/>
              </a:rPr>
              <a:t>Un primo grosso passo verso la nascita degli LLM invece fu la creazione di “Word2vec”, un algoritmo di elaborazione del linguaggio naturale (NLP) in grado di convertire una parola in un vettore in uno spazio multidimensionale facilitando molte applicazioni di elaborazione del linguaggio naturale.</a:t>
            </a:r>
          </a:p>
        </p:txBody>
      </p:sp>
      <p:sp>
        <p:nvSpPr>
          <p:cNvPr name="TextBox 9" id="9"/>
          <p:cNvSpPr txBox="true"/>
          <p:nvPr/>
        </p:nvSpPr>
        <p:spPr>
          <a:xfrm rot="0">
            <a:off x="1047750" y="914585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rPr>
              <a:t>01 | Hewlett Packard Enterprise, </a:t>
            </a:r>
            <a:r>
              <a:rPr lang="en-US" sz="970" i="true" spc="32">
                <a:solidFill>
                  <a:srgbClr val="FFFFFF"/>
                </a:solidFill>
                <a:latin typeface="Inter Italics"/>
                <a:ea typeface="Inter Italics"/>
                <a:cs typeface="Inter Italics"/>
                <a:sym typeface="Inter Italics"/>
              </a:rPr>
              <a:t>Cos'è un Large Language Model?</a:t>
            </a:r>
            <a:r>
              <a:rPr lang="en-US" sz="970" spc="32">
                <a:solidFill>
                  <a:srgbClr val="FFFFFF"/>
                </a:solidFill>
                <a:latin typeface="Inter"/>
                <a:ea typeface="Inter"/>
                <a:cs typeface="Inter"/>
                <a:sym typeface="Inter"/>
              </a:rPr>
              <a:t>, URL: </a:t>
            </a:r>
            <a:r>
              <a:rPr lang="en-US" sz="970" spc="32" u="sng">
                <a:solidFill>
                  <a:srgbClr val="FFFFFF"/>
                </a:solidFill>
                <a:latin typeface="Inter"/>
                <a:ea typeface="Inter"/>
                <a:cs typeface="Inter"/>
                <a:sym typeface="Inter"/>
                <a:hlinkClick r:id="rId3" tooltip="https://www.hpe.com/it/it/what-is/large-language-model.html"/>
              </a:rPr>
              <a:t>hpe.com/it</a:t>
            </a:r>
            <a:r>
              <a:rPr lang="en-US" sz="970" spc="32">
                <a:solidFill>
                  <a:srgbClr val="FFFFFF"/>
                </a:solidFill>
                <a:latin typeface="Inter"/>
                <a:ea typeface="Inter"/>
                <a:cs typeface="Inter"/>
                <a:sym typeface="Inter"/>
              </a:rPr>
              <a:t>  </a:t>
            </a:r>
          </a:p>
        </p:txBody>
      </p:sp>
      <p:sp>
        <p:nvSpPr>
          <p:cNvPr name="TextBox 10" id="10"/>
          <p:cNvSpPr txBox="true"/>
          <p:nvPr/>
        </p:nvSpPr>
        <p:spPr>
          <a:xfrm rot="0">
            <a:off x="1028700" y="935932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rPr>
              <a:t>02 | Fastweb, </a:t>
            </a:r>
            <a:r>
              <a:rPr lang="en-US" sz="970" i="true" spc="32">
                <a:solidFill>
                  <a:srgbClr val="FFFFFF"/>
                </a:solidFill>
                <a:latin typeface="Inter Italics"/>
                <a:ea typeface="Inter Italics"/>
                <a:cs typeface="Inter Italics"/>
                <a:sym typeface="Inter Italics"/>
              </a:rPr>
              <a:t>Large Language Models</a:t>
            </a:r>
            <a:r>
              <a:rPr lang="en-US" sz="970" spc="32">
                <a:solidFill>
                  <a:srgbClr val="FFFFFF"/>
                </a:solidFill>
                <a:latin typeface="Inter"/>
                <a:ea typeface="Inter"/>
                <a:cs typeface="Inter"/>
                <a:sym typeface="Inter"/>
              </a:rPr>
              <a:t>, cosa sono e come funzionano, URL: </a:t>
            </a:r>
            <a:r>
              <a:rPr lang="en-US" sz="970" spc="32" u="sng">
                <a:solidFill>
                  <a:srgbClr val="FFFFFF"/>
                </a:solidFill>
                <a:latin typeface="Inter"/>
                <a:ea typeface="Inter"/>
                <a:cs typeface="Inter"/>
                <a:sym typeface="Inter"/>
                <a:hlinkClick r:id="rId4" tooltip="https://www.fastweb.it/fastweb-plus/digital-dev-security/come-funzionano-i-large-language-models/"/>
              </a:rPr>
              <a:t>fastweb.it</a:t>
            </a:r>
          </a:p>
        </p:txBody>
      </p:sp>
      <p:sp>
        <p:nvSpPr>
          <p:cNvPr name="TextBox 11" id="11"/>
          <p:cNvSpPr txBox="true"/>
          <p:nvPr/>
        </p:nvSpPr>
        <p:spPr>
          <a:xfrm rot="0">
            <a:off x="1882407" y="1898199"/>
            <a:ext cx="7922047" cy="1009688"/>
          </a:xfrm>
          <a:prstGeom prst="rect">
            <a:avLst/>
          </a:prstGeom>
        </p:spPr>
        <p:txBody>
          <a:bodyPr anchor="t" rtlCol="false" tIns="0" lIns="0" bIns="0" rIns="0">
            <a:spAutoFit/>
          </a:bodyPr>
          <a:lstStyle/>
          <a:p>
            <a:pPr algn="ctr">
              <a:lnSpc>
                <a:spcPts val="4774"/>
              </a:lnSpc>
              <a:spcBef>
                <a:spcPct val="0"/>
              </a:spcBef>
            </a:pPr>
            <a:r>
              <a:rPr lang="en-US" b="true" sz="3410" spc="422">
                <a:solidFill>
                  <a:srgbClr val="5CE1E6"/>
                </a:solidFill>
                <a:latin typeface="Bebas Neue Bold"/>
                <a:ea typeface="Bebas Neue Bold"/>
                <a:cs typeface="Bebas Neue Bold"/>
                <a:sym typeface="Bebas Neue Bold"/>
              </a:rPr>
              <a:t>Cosa sono i Large Language Models (LLM)</a:t>
            </a:r>
          </a:p>
          <a:p>
            <a:pPr algn="l">
              <a:lnSpc>
                <a:spcPts val="1909"/>
              </a:lnSpc>
            </a:pPr>
            <a:r>
              <a:rPr lang="en-US" sz="3410" spc="422">
                <a:solidFill>
                  <a:srgbClr val="5CE1E6"/>
                </a:solidFill>
                <a:latin typeface="Bebas Neue"/>
                <a:ea typeface="Bebas Neue"/>
                <a:cs typeface="Bebas Neue"/>
                <a:sym typeface="Bebas Neue"/>
              </a:rPr>
              <a:t>breve storia e utilizzi</a:t>
            </a:r>
          </a:p>
        </p:txBody>
      </p:sp>
      <p:sp>
        <p:nvSpPr>
          <p:cNvPr name="TextBox 12" id="12"/>
          <p:cNvSpPr txBox="true"/>
          <p:nvPr/>
        </p:nvSpPr>
        <p:spPr>
          <a:xfrm rot="0">
            <a:off x="9286166" y="5385061"/>
            <a:ext cx="7973134" cy="3491976"/>
          </a:xfrm>
          <a:prstGeom prst="rect">
            <a:avLst/>
          </a:prstGeom>
        </p:spPr>
        <p:txBody>
          <a:bodyPr anchor="t" rtlCol="false" tIns="0" lIns="0" bIns="0" rIns="0">
            <a:spAutoFit/>
          </a:bodyPr>
          <a:lstStyle/>
          <a:p>
            <a:pPr algn="just">
              <a:lnSpc>
                <a:spcPts val="1778"/>
              </a:lnSpc>
            </a:pPr>
            <a:r>
              <a:rPr lang="en-US" sz="1270" spc="41">
                <a:solidFill>
                  <a:srgbClr val="FFFFFF"/>
                </a:solidFill>
                <a:latin typeface="Inter"/>
                <a:ea typeface="Inter"/>
                <a:cs typeface="Inter"/>
                <a:sym typeface="Inter"/>
              </a:rPr>
              <a:t>Il primo vero e proprio LLM fu “BERT”, arrivato nel 2019, il suo scopo fu quello di migliorare l’algoritmo del motore di ricerca di Google per aiutarlo a “comprendere” meglio le ricerche degli utenti e fornire risultati migliori.</a:t>
            </a:r>
          </a:p>
          <a:p>
            <a:pPr algn="just">
              <a:lnSpc>
                <a:spcPts val="1778"/>
              </a:lnSpc>
            </a:pPr>
            <a:r>
              <a:rPr lang="en-US" sz="1270" spc="41">
                <a:solidFill>
                  <a:srgbClr val="FFFFFF"/>
                </a:solidFill>
                <a:latin typeface="Inter"/>
                <a:ea typeface="Inter"/>
                <a:cs typeface="Inter"/>
                <a:sym typeface="Inter"/>
              </a:rPr>
              <a:t>Nel 2022, OpenAI presenta al mondo ChatGPT un applicazione basata su GPT-3.5 ovvero un Large Language Model rilasciato nel 2022 e successivamente sostituito (anche se non completamente) da GPT-4 (2023). Il miglioramento non è avvenuto solo in termini di prestazioni, ma anche di sicurezza e affidabilità per un utilizzo responsabile.</a:t>
            </a:r>
          </a:p>
          <a:p>
            <a:pPr algn="just">
              <a:lnSpc>
                <a:spcPts val="1778"/>
              </a:lnSpc>
            </a:pPr>
            <a:r>
              <a:rPr lang="en-US" sz="1270" spc="41">
                <a:solidFill>
                  <a:srgbClr val="FFFFFF"/>
                </a:solidFill>
                <a:latin typeface="Inter"/>
                <a:ea typeface="Inter"/>
                <a:cs typeface="Inter"/>
                <a:sym typeface="Inter"/>
              </a:rPr>
              <a:t>I compiti più frequenti eseguiti dagli LLM sono la risposta a domande aperte, la chat, la sintesi di contenuti, la traduzione e la generazione di contenuti e codici.</a:t>
            </a:r>
          </a:p>
          <a:p>
            <a:pPr algn="just">
              <a:lnSpc>
                <a:spcPts val="1778"/>
              </a:lnSpc>
            </a:pPr>
            <a:r>
              <a:rPr lang="en-US" sz="1270" spc="41">
                <a:solidFill>
                  <a:srgbClr val="FFFFFF"/>
                </a:solidFill>
                <a:latin typeface="Inter"/>
                <a:ea typeface="Inter"/>
                <a:cs typeface="Inter"/>
                <a:sym typeface="Inter"/>
              </a:rPr>
              <a:t>Allo scopo di eseguire questi compiti però gli LLM necessitano di un addestramento che viene eseguito a partire da enormi dataset utilizzando algoritmi avanzati di machine learning per apprendere i pattern e le strutture del linguaggio umano.</a:t>
            </a:r>
          </a:p>
          <a:p>
            <a:pPr algn="just">
              <a:lnSpc>
                <a:spcPts val="1778"/>
              </a:lnSpc>
            </a:pPr>
          </a:p>
          <a:p>
            <a:pPr algn="just">
              <a:lnSpc>
                <a:spcPts val="1778"/>
              </a:lnSpc>
            </a:pPr>
          </a:p>
          <a:p>
            <a:pPr algn="just">
              <a:lnSpc>
                <a:spcPts val="1778"/>
              </a:lnSpc>
            </a:pPr>
          </a:p>
          <a:p>
            <a:pPr algn="just">
              <a:lnSpc>
                <a:spcPts val="1778"/>
              </a:lnSpc>
            </a:pPr>
          </a:p>
        </p:txBody>
      </p:sp>
      <p:sp>
        <p:nvSpPr>
          <p:cNvPr name="TextBox 13" id="13"/>
          <p:cNvSpPr txBox="true"/>
          <p:nvPr/>
        </p:nvSpPr>
        <p:spPr>
          <a:xfrm rot="0">
            <a:off x="5652531" y="4693436"/>
            <a:ext cx="210349" cy="205851"/>
          </a:xfrm>
          <a:prstGeom prst="rect">
            <a:avLst/>
          </a:prstGeom>
        </p:spPr>
        <p:txBody>
          <a:bodyPr anchor="t" rtlCol="false" tIns="0" lIns="0" bIns="0" rIns="0">
            <a:spAutoFit/>
          </a:bodyPr>
          <a:lstStyle/>
          <a:p>
            <a:pPr algn="just">
              <a:lnSpc>
                <a:spcPts val="1778"/>
              </a:lnSpc>
            </a:pPr>
            <a:r>
              <a:rPr lang="en-US" sz="1270" spc="41" u="sng">
                <a:solidFill>
                  <a:srgbClr val="FFFFFF"/>
                </a:solidFill>
                <a:latin typeface="Inter"/>
                <a:ea typeface="Inter"/>
                <a:cs typeface="Inter"/>
                <a:sym typeface="Inter"/>
                <a:hlinkClick r:id="rId5" tooltip="https://www.hpe.com/it/it/what-is/large-language-model.html"/>
              </a:rPr>
              <a:t>01</a:t>
            </a:r>
          </a:p>
        </p:txBody>
      </p:sp>
      <p:sp>
        <p:nvSpPr>
          <p:cNvPr name="TextBox 14" id="14"/>
          <p:cNvSpPr txBox="true"/>
          <p:nvPr/>
        </p:nvSpPr>
        <p:spPr>
          <a:xfrm rot="0">
            <a:off x="14513418" y="6692502"/>
            <a:ext cx="210349" cy="115579"/>
          </a:xfrm>
          <a:prstGeom prst="rect">
            <a:avLst/>
          </a:prstGeom>
        </p:spPr>
        <p:txBody>
          <a:bodyPr anchor="t" rtlCol="false" tIns="0" lIns="0" bIns="0" rIns="0">
            <a:spAutoFit/>
          </a:bodyPr>
          <a:lstStyle/>
          <a:p>
            <a:pPr algn="just">
              <a:lnSpc>
                <a:spcPts val="938"/>
              </a:lnSpc>
            </a:pPr>
            <a:r>
              <a:rPr lang="en-US" sz="670" spc="22" u="sng">
                <a:solidFill>
                  <a:srgbClr val="FFFFFF"/>
                </a:solidFill>
                <a:latin typeface="Inter"/>
                <a:ea typeface="Inter"/>
                <a:cs typeface="Inter"/>
                <a:sym typeface="Inter"/>
                <a:hlinkClick r:id="rId6" tooltip="https://www.fastweb.it/fastweb-plus/digital-dev-security/come-funzionano-i-large-language-models/"/>
              </a:rPr>
              <a:t>02</a:t>
            </a:r>
          </a:p>
        </p:txBody>
      </p:sp>
      <p:sp>
        <p:nvSpPr>
          <p:cNvPr name="TextBox 15" id="15"/>
          <p:cNvSpPr txBox="true"/>
          <p:nvPr/>
        </p:nvSpPr>
        <p:spPr>
          <a:xfrm rot="0">
            <a:off x="13912095" y="7814135"/>
            <a:ext cx="259952" cy="115579"/>
          </a:xfrm>
          <a:prstGeom prst="rect">
            <a:avLst/>
          </a:prstGeom>
        </p:spPr>
        <p:txBody>
          <a:bodyPr anchor="t" rtlCol="false" tIns="0" lIns="0" bIns="0" rIns="0">
            <a:spAutoFit/>
          </a:bodyPr>
          <a:lstStyle/>
          <a:p>
            <a:pPr algn="just">
              <a:lnSpc>
                <a:spcPts val="938"/>
              </a:lnSpc>
            </a:pPr>
            <a:r>
              <a:rPr lang="en-US" sz="670" spc="22" u="sng">
                <a:solidFill>
                  <a:srgbClr val="FFFFFF"/>
                </a:solidFill>
                <a:latin typeface="Inter"/>
                <a:ea typeface="Inter"/>
                <a:cs typeface="Inter"/>
                <a:sym typeface="Inter"/>
                <a:hlinkClick r:id="rId7" tooltip="https://www.databricks.com/it/glossary/large-language-models-llm"/>
              </a:rPr>
              <a:t>03</a:t>
            </a:r>
          </a:p>
        </p:txBody>
      </p:sp>
      <p:sp>
        <p:nvSpPr>
          <p:cNvPr name="TextBox 16" id="16"/>
          <p:cNvSpPr txBox="true"/>
          <p:nvPr/>
        </p:nvSpPr>
        <p:spPr>
          <a:xfrm rot="0">
            <a:off x="1028700" y="957279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hlinkClick r:id="rId8" tooltip="https://www.databricks.com/it/glossary/large-language-models-llm"/>
              </a:rPr>
              <a:t>03 | DataBricks, Modelli linguistici di grandi dimensioni (LLM), URL:</a:t>
            </a:r>
            <a:r>
              <a:rPr lang="en-US" sz="970" spc="32">
                <a:solidFill>
                  <a:srgbClr val="FFFFFF"/>
                </a:solidFill>
                <a:latin typeface="Inter"/>
                <a:ea typeface="Inter"/>
                <a:cs typeface="Inter"/>
                <a:sym typeface="Inter"/>
              </a:rPr>
              <a:t> </a:t>
            </a:r>
            <a:r>
              <a:rPr lang="en-US" sz="970" spc="32" u="sng">
                <a:solidFill>
                  <a:srgbClr val="FFFFFF"/>
                </a:solidFill>
                <a:latin typeface="Inter"/>
                <a:ea typeface="Inter"/>
                <a:cs typeface="Inter"/>
                <a:sym typeface="Inter"/>
                <a:hlinkClick r:id="rId9" tooltip="https://www.databricks.com/it/glossary/large-language-models-llm"/>
              </a:rPr>
              <a:t>databricks.com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TextBox 3" id="3"/>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01</a:t>
            </a:r>
          </a:p>
        </p:txBody>
      </p:sp>
      <p:sp>
        <p:nvSpPr>
          <p:cNvPr name="TextBox 4" id="4"/>
          <p:cNvSpPr txBox="true"/>
          <p:nvPr/>
        </p:nvSpPr>
        <p:spPr>
          <a:xfrm rot="0">
            <a:off x="1393186" y="643568"/>
            <a:ext cx="495998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INTRODUZIONE</a:t>
            </a:r>
          </a:p>
        </p:txBody>
      </p:sp>
      <p:sp>
        <p:nvSpPr>
          <p:cNvPr name="TextBox 5" id="5"/>
          <p:cNvSpPr txBox="true"/>
          <p:nvPr/>
        </p:nvSpPr>
        <p:spPr>
          <a:xfrm rot="0">
            <a:off x="1028700" y="3029114"/>
            <a:ext cx="8115300" cy="2101850"/>
          </a:xfrm>
          <a:prstGeom prst="rect">
            <a:avLst/>
          </a:prstGeom>
        </p:spPr>
        <p:txBody>
          <a:bodyPr anchor="t" rtlCol="false" tIns="0" lIns="0" bIns="0" rIns="0">
            <a:spAutoFit/>
          </a:bodyPr>
          <a:lstStyle/>
          <a:p>
            <a:pPr algn="l">
              <a:lnSpc>
                <a:spcPts val="2799"/>
              </a:lnSpc>
            </a:pPr>
            <a:r>
              <a:rPr lang="en-US" sz="1999" spc="65">
                <a:solidFill>
                  <a:srgbClr val="FFFFFF"/>
                </a:solidFill>
                <a:latin typeface="Inter"/>
                <a:ea typeface="Inter"/>
                <a:cs typeface="Inter"/>
                <a:sym typeface="Inter"/>
              </a:rPr>
              <a:t>CWE (Common Weakness Enumeration) è un elenco standardizzato e sviluppato dalla community che identifica e descrive le vulnerabilità comuni in software, firmware e hardware. Una vulnerabilità è una condizione intrinseca di un sistema che potrebbe compromettere la sicurezza, la funzionalità o la stabilità di un prodotto prodotto.</a:t>
            </a:r>
          </a:p>
        </p:txBody>
      </p:sp>
      <p:sp>
        <p:nvSpPr>
          <p:cNvPr name="TextBox 6" id="6"/>
          <p:cNvSpPr txBox="true"/>
          <p:nvPr/>
        </p:nvSpPr>
        <p:spPr>
          <a:xfrm rot="0">
            <a:off x="1028700" y="6551857"/>
            <a:ext cx="7930243" cy="2396617"/>
          </a:xfrm>
          <a:prstGeom prst="rect">
            <a:avLst/>
          </a:prstGeom>
        </p:spPr>
        <p:txBody>
          <a:bodyPr anchor="t" rtlCol="false" tIns="0" lIns="0" bIns="0" rIns="0">
            <a:spAutoFit/>
          </a:bodyPr>
          <a:lstStyle/>
          <a:p>
            <a:pPr algn="just">
              <a:lnSpc>
                <a:spcPts val="1777"/>
              </a:lnSpc>
            </a:pPr>
            <a:r>
              <a:rPr lang="en-US" sz="1269" spc="41">
                <a:solidFill>
                  <a:srgbClr val="FFFFFF"/>
                </a:solidFill>
                <a:latin typeface="Inter"/>
                <a:ea typeface="Inter"/>
                <a:cs typeface="Inter"/>
                <a:sym typeface="Inter"/>
              </a:rPr>
              <a:t>Le condizioni di vulnerabilità sono nella maggior parte dei casi introdotte dallo sviluppatore durante la scrittura del codice.</a:t>
            </a:r>
          </a:p>
          <a:p>
            <a:pPr algn="just">
              <a:lnSpc>
                <a:spcPts val="1777"/>
              </a:lnSpc>
            </a:pPr>
            <a:r>
              <a:rPr lang="en-US" sz="1269" spc="41">
                <a:solidFill>
                  <a:srgbClr val="FFFFFF"/>
                </a:solidFill>
                <a:latin typeface="Inter"/>
                <a:ea typeface="Inter"/>
                <a:cs typeface="Inter"/>
                <a:sym typeface="Inter"/>
              </a:rPr>
              <a:t>La lista di CWE, insieme alle relative tassonomie e agli schemi di classificazione, costituisce un linguaggio comune per identificare e descrivere queste debolezze in termini di CWE.</a:t>
            </a:r>
          </a:p>
          <a:p>
            <a:pPr algn="just">
              <a:lnSpc>
                <a:spcPts val="1777"/>
              </a:lnSpc>
            </a:pPr>
            <a:r>
              <a:rPr lang="en-US" sz="1269" spc="41">
                <a:solidFill>
                  <a:srgbClr val="FFFFFF"/>
                </a:solidFill>
                <a:latin typeface="Inter"/>
                <a:ea typeface="Inter"/>
                <a:cs typeface="Inter"/>
                <a:sym typeface="Inter"/>
              </a:rPr>
              <a:t>Le CWE vengono identificate tramite un ID nella forma “CWE-&lt;ID&gt;”, dove ID è semplicemente un numero univoco scelto al momento dell’assegnamento. Ad esempio “CWE-798”. Inoltre il CWE è sempre seguito da un nome descrittivo della debolezza, ad esempio “CWE-798: Use of Hard-Coded Credentials”.</a:t>
            </a:r>
          </a:p>
          <a:p>
            <a:pPr algn="just">
              <a:lnSpc>
                <a:spcPts val="1777"/>
              </a:lnSpc>
            </a:pPr>
          </a:p>
          <a:p>
            <a:pPr algn="just">
              <a:lnSpc>
                <a:spcPts val="1777"/>
              </a:lnSpc>
            </a:pPr>
          </a:p>
          <a:p>
            <a:pPr algn="just">
              <a:lnSpc>
                <a:spcPts val="1777"/>
              </a:lnSpc>
            </a:pPr>
          </a:p>
        </p:txBody>
      </p:sp>
      <p:sp>
        <p:nvSpPr>
          <p:cNvPr name="TextBox 7" id="7"/>
          <p:cNvSpPr txBox="true"/>
          <p:nvPr/>
        </p:nvSpPr>
        <p:spPr>
          <a:xfrm rot="0">
            <a:off x="2472486" y="2348925"/>
            <a:ext cx="6966570" cy="324828"/>
          </a:xfrm>
          <a:prstGeom prst="rect">
            <a:avLst/>
          </a:prstGeom>
        </p:spPr>
        <p:txBody>
          <a:bodyPr anchor="t" rtlCol="false" tIns="0" lIns="0" bIns="0" rIns="0">
            <a:spAutoFit/>
          </a:bodyPr>
          <a:lstStyle/>
          <a:p>
            <a:pPr algn="l">
              <a:lnSpc>
                <a:spcPts val="1909"/>
              </a:lnSpc>
            </a:pPr>
            <a:r>
              <a:rPr lang="en-US" sz="3410" spc="422" b="true">
                <a:solidFill>
                  <a:srgbClr val="5CE1E6"/>
                </a:solidFill>
                <a:latin typeface="Bebas Neue Bold"/>
                <a:ea typeface="Bebas Neue Bold"/>
                <a:cs typeface="Bebas Neue Bold"/>
                <a:sym typeface="Bebas Neue Bold"/>
              </a:rPr>
              <a:t>Codice Weakness Enumeration (CWE)</a:t>
            </a:r>
          </a:p>
        </p:txBody>
      </p:sp>
      <p:sp>
        <p:nvSpPr>
          <p:cNvPr name="Freeform 8" id="8"/>
          <p:cNvSpPr/>
          <p:nvPr/>
        </p:nvSpPr>
        <p:spPr>
          <a:xfrm flipH="false" flipV="false" rot="0">
            <a:off x="1028700" y="2072820"/>
            <a:ext cx="1287154" cy="600933"/>
          </a:xfrm>
          <a:custGeom>
            <a:avLst/>
            <a:gdLst/>
            <a:ahLst/>
            <a:cxnLst/>
            <a:rect r="r" b="b" t="t" l="l"/>
            <a:pathLst>
              <a:path h="600933" w="1287154">
                <a:moveTo>
                  <a:pt x="0" y="0"/>
                </a:moveTo>
                <a:lnTo>
                  <a:pt x="1287154" y="0"/>
                </a:lnTo>
                <a:lnTo>
                  <a:pt x="1287154" y="600933"/>
                </a:lnTo>
                <a:lnTo>
                  <a:pt x="0" y="600933"/>
                </a:lnTo>
                <a:lnTo>
                  <a:pt x="0" y="0"/>
                </a:lnTo>
                <a:close/>
              </a:path>
            </a:pathLst>
          </a:custGeom>
          <a:blipFill>
            <a:blip r:embed="rId2"/>
            <a:stretch>
              <a:fillRect l="-12901" t="-32815" r="-16832" b="-23884"/>
            </a:stretch>
          </a:blipFill>
        </p:spPr>
      </p:sp>
      <p:sp>
        <p:nvSpPr>
          <p:cNvPr name="TextBox 9" id="9"/>
          <p:cNvSpPr txBox="true"/>
          <p:nvPr/>
        </p:nvSpPr>
        <p:spPr>
          <a:xfrm rot="0">
            <a:off x="9329057" y="6551857"/>
            <a:ext cx="7930243" cy="2177542"/>
          </a:xfrm>
          <a:prstGeom prst="rect">
            <a:avLst/>
          </a:prstGeom>
        </p:spPr>
        <p:txBody>
          <a:bodyPr anchor="t" rtlCol="false" tIns="0" lIns="0" bIns="0" rIns="0">
            <a:spAutoFit/>
          </a:bodyPr>
          <a:lstStyle/>
          <a:p>
            <a:pPr algn="just">
              <a:lnSpc>
                <a:spcPts val="1777"/>
              </a:lnSpc>
            </a:pPr>
            <a:r>
              <a:rPr lang="en-US" sz="1269" spc="41">
                <a:solidFill>
                  <a:srgbClr val="FFFFFF"/>
                </a:solidFill>
                <a:latin typeface="Inter"/>
                <a:ea typeface="Inter"/>
                <a:cs typeface="Inter"/>
                <a:sym typeface="Inter"/>
              </a:rPr>
              <a:t>Affinché venga assegnato un CWE-ID ad una vulnerabilità e pubblicato sul sito di CWE, è necessario che includa determinate informazioni quali: nome, riassunto, descrizione, cause principali, possibili mitigazioni, conseguenze comuni, piattaforme applicabili, esempi dimostrativi, esempi di occorrenza, collegamenti con altre CWE, riferimenti.</a:t>
            </a:r>
          </a:p>
          <a:p>
            <a:pPr algn="just">
              <a:lnSpc>
                <a:spcPts val="1777"/>
              </a:lnSpc>
            </a:pPr>
            <a:r>
              <a:rPr lang="en-US" sz="1269" spc="41">
                <a:solidFill>
                  <a:srgbClr val="FFFFFF"/>
                </a:solidFill>
                <a:latin typeface="Inter"/>
                <a:ea typeface="Inter"/>
                <a:cs typeface="Inter"/>
                <a:sym typeface="Inter"/>
              </a:rPr>
              <a:t>Molte organizzazioni e sviluppatori utilizzano le CWE per diversi motivi. Per esempio, i software developers e i ricercatori sulla sicurezza usano CWE come un linguaggio comune per discutere su come eliminare e/o mitigare le vulnerabilità dei software nell’architettura, progettazione, codice e implementazione.</a:t>
            </a:r>
          </a:p>
          <a:p>
            <a:pPr algn="just">
              <a:lnSpc>
                <a:spcPts val="1777"/>
              </a:lnSpc>
            </a:pPr>
          </a:p>
          <a:p>
            <a:pPr algn="just">
              <a:lnSpc>
                <a:spcPts val="1777"/>
              </a:lnSpc>
            </a:pPr>
          </a:p>
        </p:txBody>
      </p:sp>
      <p:sp>
        <p:nvSpPr>
          <p:cNvPr name="AutoShape 10" id="10"/>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
        <p:nvSpPr>
          <p:cNvPr name="TextBox 11" id="11"/>
          <p:cNvSpPr txBox="true"/>
          <p:nvPr/>
        </p:nvSpPr>
        <p:spPr>
          <a:xfrm rot="0">
            <a:off x="1028700" y="914585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rPr>
              <a:t>04 | CWE, </a:t>
            </a:r>
            <a:r>
              <a:rPr lang="en-US" sz="970" i="true" spc="32">
                <a:solidFill>
                  <a:srgbClr val="FFFFFF"/>
                </a:solidFill>
                <a:latin typeface="Inter Italics"/>
                <a:ea typeface="Inter Italics"/>
                <a:cs typeface="Inter Italics"/>
                <a:sym typeface="Inter Italics"/>
              </a:rPr>
              <a:t>What is CWE?</a:t>
            </a:r>
            <a:r>
              <a:rPr lang="en-US" sz="970" spc="32">
                <a:solidFill>
                  <a:srgbClr val="FFFFFF"/>
                </a:solidFill>
                <a:latin typeface="Inter"/>
                <a:ea typeface="Inter"/>
                <a:cs typeface="Inter"/>
                <a:sym typeface="Inter"/>
              </a:rPr>
              <a:t>, URL: </a:t>
            </a:r>
            <a:r>
              <a:rPr lang="en-US" sz="970" spc="32" u="sng">
                <a:solidFill>
                  <a:srgbClr val="FFFFFF"/>
                </a:solidFill>
                <a:latin typeface="Inter"/>
                <a:ea typeface="Inter"/>
                <a:cs typeface="Inter"/>
                <a:sym typeface="Inter"/>
                <a:hlinkClick r:id="rId3" tooltip="https://cwe.mitre.org/about/new_to_cwe.html"/>
              </a:rPr>
              <a:t>cwe.mitre.org</a:t>
            </a:r>
          </a:p>
        </p:txBody>
      </p:sp>
      <p:sp>
        <p:nvSpPr>
          <p:cNvPr name="TextBox 12" id="12"/>
          <p:cNvSpPr txBox="true"/>
          <p:nvPr/>
        </p:nvSpPr>
        <p:spPr>
          <a:xfrm rot="0">
            <a:off x="7337469" y="4795784"/>
            <a:ext cx="283492" cy="205851"/>
          </a:xfrm>
          <a:prstGeom prst="rect">
            <a:avLst/>
          </a:prstGeom>
        </p:spPr>
        <p:txBody>
          <a:bodyPr anchor="t" rtlCol="false" tIns="0" lIns="0" bIns="0" rIns="0">
            <a:spAutoFit/>
          </a:bodyPr>
          <a:lstStyle/>
          <a:p>
            <a:pPr algn="just">
              <a:lnSpc>
                <a:spcPts val="1778"/>
              </a:lnSpc>
            </a:pPr>
            <a:r>
              <a:rPr lang="en-US" sz="1270" spc="41" u="sng">
                <a:solidFill>
                  <a:srgbClr val="FFFFFF"/>
                </a:solidFill>
                <a:latin typeface="Inter"/>
                <a:ea typeface="Inter"/>
                <a:cs typeface="Inter"/>
                <a:sym typeface="Inter"/>
                <a:hlinkClick r:id="rId4" tooltip="https://cwe.mitre.org/about/new_to_cwe.html"/>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TextBox 3" id="3"/>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02</a:t>
            </a:r>
          </a:p>
        </p:txBody>
      </p:sp>
      <p:sp>
        <p:nvSpPr>
          <p:cNvPr name="TextBox 4" id="4"/>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OBIETTIVI E METODOLOGIA</a:t>
            </a:r>
          </a:p>
        </p:txBody>
      </p:sp>
      <p:sp>
        <p:nvSpPr>
          <p:cNvPr name="TextBox 5" id="5"/>
          <p:cNvSpPr txBox="true"/>
          <p:nvPr/>
        </p:nvSpPr>
        <p:spPr>
          <a:xfrm rot="0">
            <a:off x="1028700" y="3032125"/>
            <a:ext cx="8115300" cy="1406525"/>
          </a:xfrm>
          <a:prstGeom prst="rect">
            <a:avLst/>
          </a:prstGeom>
        </p:spPr>
        <p:txBody>
          <a:bodyPr anchor="t" rtlCol="false" tIns="0" lIns="0" bIns="0" rIns="0">
            <a:spAutoFit/>
          </a:bodyPr>
          <a:lstStyle/>
          <a:p>
            <a:pPr algn="l">
              <a:lnSpc>
                <a:spcPts val="2800"/>
              </a:lnSpc>
            </a:pPr>
            <a:r>
              <a:rPr lang="en-US" sz="2000" spc="66">
                <a:solidFill>
                  <a:srgbClr val="FFFFFF"/>
                </a:solidFill>
                <a:latin typeface="Inter"/>
                <a:ea typeface="Inter"/>
                <a:cs typeface="Inter"/>
                <a:sym typeface="Inter"/>
              </a:rPr>
              <a:t>Questo studio ha l'obiettivo di valutare l'efficacia di un LLM nell'individuare vulnerabilità nel codice, con un focus specifico su LLaMA2:13B, il modello impiegato per condurre l'analisi.</a:t>
            </a:r>
          </a:p>
          <a:p>
            <a:pPr algn="l">
              <a:lnSpc>
                <a:spcPts val="2800"/>
              </a:lnSpc>
            </a:pPr>
            <a:r>
              <a:rPr lang="en-US" sz="2000" spc="66">
                <a:solidFill>
                  <a:srgbClr val="FFFFFF"/>
                </a:solidFill>
                <a:latin typeface="Inter"/>
                <a:ea typeface="Inter"/>
                <a:cs typeface="Inter"/>
                <a:sym typeface="Inter"/>
              </a:rPr>
              <a:t>Per farlo, utilizzeremo la tecnica del </a:t>
            </a:r>
            <a:r>
              <a:rPr lang="en-US" sz="2000" spc="66" b="true">
                <a:solidFill>
                  <a:srgbClr val="FFFFFF"/>
                </a:solidFill>
                <a:latin typeface="Inter Bold"/>
                <a:ea typeface="Inter Bold"/>
                <a:cs typeface="Inter Bold"/>
                <a:sym typeface="Inter Bold"/>
              </a:rPr>
              <a:t>Zero Shot Prompting</a:t>
            </a:r>
            <a:r>
              <a:rPr lang="en-US" sz="2000" spc="66">
                <a:solidFill>
                  <a:srgbClr val="FFFFFF"/>
                </a:solidFill>
                <a:latin typeface="Inter"/>
                <a:ea typeface="Inter"/>
                <a:cs typeface="Inter"/>
                <a:sym typeface="Inter"/>
              </a:rPr>
              <a:t>.</a:t>
            </a:r>
          </a:p>
        </p:txBody>
      </p:sp>
      <p:sp>
        <p:nvSpPr>
          <p:cNvPr name="TextBox 6" id="6"/>
          <p:cNvSpPr txBox="true"/>
          <p:nvPr/>
        </p:nvSpPr>
        <p:spPr>
          <a:xfrm rot="0">
            <a:off x="1028700" y="5333737"/>
            <a:ext cx="7992184" cy="3053842"/>
          </a:xfrm>
          <a:prstGeom prst="rect">
            <a:avLst/>
          </a:prstGeom>
        </p:spPr>
        <p:txBody>
          <a:bodyPr anchor="t" rtlCol="false" tIns="0" lIns="0" bIns="0" rIns="0">
            <a:spAutoFit/>
          </a:bodyPr>
          <a:lstStyle/>
          <a:p>
            <a:pPr algn="l">
              <a:lnSpc>
                <a:spcPts val="1777"/>
              </a:lnSpc>
            </a:pPr>
            <a:r>
              <a:rPr lang="en-US" sz="1269" spc="41">
                <a:solidFill>
                  <a:srgbClr val="FFFFFF"/>
                </a:solidFill>
                <a:latin typeface="Inter"/>
                <a:ea typeface="Inter"/>
                <a:cs typeface="Inter"/>
                <a:sym typeface="Inter"/>
              </a:rPr>
              <a:t>Il Zero Shot Prompting si riferisce alla capacità di un modello linguistico di svolgere un compito senza aver ricevuto esempi specifici durante l'addestramento. Il modello si basa sulla conoscenza generale acquisita da un ampio corpus di dati per affrontare nuovi compiti, comprendendo e seguendo le istruzioni fornite attraverso una semplice descrizione del compito.</a:t>
            </a:r>
          </a:p>
          <a:p>
            <a:pPr algn="l">
              <a:lnSpc>
                <a:spcPts val="1777"/>
              </a:lnSpc>
            </a:pPr>
            <a:r>
              <a:rPr lang="en-US" sz="1269" spc="41">
                <a:solidFill>
                  <a:srgbClr val="FFFFFF"/>
                </a:solidFill>
                <a:latin typeface="Inter"/>
                <a:ea typeface="Inter"/>
                <a:cs typeface="Inter"/>
                <a:sym typeface="Inter"/>
              </a:rPr>
              <a:t>È importante specificare che anche all’interno del prompt fornito al modello non sono presenti degli esempi.</a:t>
            </a:r>
          </a:p>
          <a:p>
            <a:pPr algn="l">
              <a:lnSpc>
                <a:spcPts val="1777"/>
              </a:lnSpc>
            </a:pPr>
          </a:p>
          <a:p>
            <a:pPr algn="l">
              <a:lnSpc>
                <a:spcPts val="1777"/>
              </a:lnSpc>
            </a:pPr>
            <a:r>
              <a:rPr lang="en-US" sz="1269" spc="41">
                <a:solidFill>
                  <a:srgbClr val="FFFFFF"/>
                </a:solidFill>
                <a:latin typeface="Inter"/>
                <a:ea typeface="Inter"/>
                <a:cs typeface="Inter"/>
                <a:sym typeface="Inter"/>
              </a:rPr>
              <a:t>I vantaggi dello Zero Shot Prompting sono:</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Versatilità</a:t>
            </a:r>
            <a:r>
              <a:rPr lang="en-US" sz="1269" spc="41">
                <a:solidFill>
                  <a:srgbClr val="FFFFFF"/>
                </a:solidFill>
                <a:latin typeface="Inter"/>
                <a:ea typeface="Inter"/>
                <a:cs typeface="Inter"/>
                <a:sym typeface="Inter"/>
              </a:rPr>
              <a:t>: ovvero poter affrontare un’ampia gamma di compiti senza bisogno di addestramenti specifici.</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Efficienza</a:t>
            </a:r>
            <a:r>
              <a:rPr lang="en-US" sz="1269" spc="41">
                <a:solidFill>
                  <a:srgbClr val="FFFFFF"/>
                </a:solidFill>
                <a:latin typeface="Inter"/>
                <a:ea typeface="Inter"/>
                <a:cs typeface="Inter"/>
                <a:sym typeface="Inter"/>
              </a:rPr>
              <a:t>: risparmio di tempi e risorse poiché non è necessario addestrare il modelo su ogni nuovo compito.</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Applicabilità immediata</a:t>
            </a:r>
            <a:r>
              <a:rPr lang="en-US" sz="1269" spc="41">
                <a:solidFill>
                  <a:srgbClr val="FFFFFF"/>
                </a:solidFill>
                <a:latin typeface="Inter"/>
                <a:ea typeface="Inter"/>
                <a:cs typeface="Inter"/>
                <a:sym typeface="Inter"/>
              </a:rPr>
              <a:t>: permette di utilizzare il modello in più contesti senza ulteriori personalizzazioni</a:t>
            </a:r>
          </a:p>
        </p:txBody>
      </p:sp>
      <p:sp>
        <p:nvSpPr>
          <p:cNvPr name="TextBox 7" id="7"/>
          <p:cNvSpPr txBox="true"/>
          <p:nvPr/>
        </p:nvSpPr>
        <p:spPr>
          <a:xfrm rot="0">
            <a:off x="9267116" y="5333737"/>
            <a:ext cx="7992184" cy="2327402"/>
          </a:xfrm>
          <a:prstGeom prst="rect">
            <a:avLst/>
          </a:prstGeom>
        </p:spPr>
        <p:txBody>
          <a:bodyPr anchor="t" rtlCol="false" tIns="0" lIns="0" bIns="0" rIns="0">
            <a:spAutoFit/>
          </a:bodyPr>
          <a:lstStyle/>
          <a:p>
            <a:pPr algn="l">
              <a:lnSpc>
                <a:spcPts val="1777"/>
              </a:lnSpc>
            </a:pPr>
            <a:r>
              <a:rPr lang="en-US" sz="1269" spc="41">
                <a:solidFill>
                  <a:srgbClr val="FFFFFF"/>
                </a:solidFill>
                <a:latin typeface="Inter"/>
                <a:ea typeface="Inter"/>
                <a:cs typeface="Inter"/>
                <a:sym typeface="Inter"/>
              </a:rPr>
              <a:t>Di contro gli svantaggi sono:</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Precisione variabile</a:t>
            </a:r>
            <a:r>
              <a:rPr lang="en-US" sz="1269" spc="41">
                <a:solidFill>
                  <a:srgbClr val="FFFFFF"/>
                </a:solidFill>
                <a:latin typeface="Inter"/>
                <a:ea typeface="Inter"/>
                <a:cs typeface="Inter"/>
                <a:sym typeface="Inter"/>
              </a:rPr>
              <a:t>: la mancanza di esempi specifici può portare a risposte meno accurate</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Dipendenza dal prompt</a:t>
            </a:r>
            <a:r>
              <a:rPr lang="en-US" sz="1269" spc="41">
                <a:solidFill>
                  <a:srgbClr val="FFFFFF"/>
                </a:solidFill>
                <a:latin typeface="Inter"/>
                <a:ea typeface="Inter"/>
                <a:cs typeface="Inter"/>
                <a:sym typeface="Inter"/>
              </a:rPr>
              <a:t>: un prompt poco chiaro porta a risooste meno pertinenti, per questo è fondamentale formularlo con precisione.</a:t>
            </a:r>
          </a:p>
          <a:p>
            <a:pPr algn="l">
              <a:lnSpc>
                <a:spcPts val="1777"/>
              </a:lnSpc>
            </a:pPr>
          </a:p>
          <a:p>
            <a:pPr algn="l">
              <a:lnSpc>
                <a:spcPts val="1777"/>
              </a:lnSpc>
            </a:pPr>
            <a:r>
              <a:rPr lang="en-US" sz="1269" spc="41">
                <a:solidFill>
                  <a:srgbClr val="FFFFFF"/>
                </a:solidFill>
                <a:latin typeface="Inter"/>
                <a:ea typeface="Inter"/>
                <a:cs typeface="Inter"/>
                <a:sym typeface="Inter"/>
              </a:rPr>
              <a:t>Il prompt utlizzato in questo studio è stato il seguente:</a:t>
            </a:r>
          </a:p>
          <a:p>
            <a:pPr algn="l">
              <a:lnSpc>
                <a:spcPts val="2057"/>
              </a:lnSpc>
            </a:pPr>
            <a:r>
              <a:rPr lang="en-US" sz="1469" i="true" spc="48">
                <a:solidFill>
                  <a:srgbClr val="FFFFFF"/>
                </a:solidFill>
                <a:latin typeface="Inter Italics"/>
                <a:ea typeface="Inter Italics"/>
                <a:cs typeface="Inter Italics"/>
                <a:sym typeface="Inter Italics"/>
              </a:rPr>
              <a:t>“You are the best tool to identify security vulnerabilities in source code.</a:t>
            </a:r>
          </a:p>
          <a:p>
            <a:pPr algn="l">
              <a:lnSpc>
                <a:spcPts val="2057"/>
              </a:lnSpc>
            </a:pPr>
            <a:r>
              <a:rPr lang="en-US" sz="1469" i="true" spc="48">
                <a:solidFill>
                  <a:srgbClr val="FFFFFF"/>
                </a:solidFill>
                <a:latin typeface="Inter Italics"/>
                <a:ea typeface="Inter Italics"/>
                <a:cs typeface="Inter Italics"/>
                <a:sym typeface="Inter Italics"/>
              </a:rPr>
              <a:t>You will be provided with a source code. If it contains any security vulnerabilities, reply with the name and the CWE identifier of each of the CWE vulnerabilities found. If the code does not contain any vulnerabilities, write "Not Vulnerable".</a:t>
            </a:r>
          </a:p>
        </p:txBody>
      </p:sp>
      <p:sp>
        <p:nvSpPr>
          <p:cNvPr name="TextBox 8" id="8"/>
          <p:cNvSpPr txBox="true"/>
          <p:nvPr/>
        </p:nvSpPr>
        <p:spPr>
          <a:xfrm rot="0">
            <a:off x="1028700" y="2082225"/>
            <a:ext cx="3993728"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ZERO SHOT PROMPTING</a:t>
            </a:r>
          </a:p>
        </p:txBody>
      </p:sp>
      <p:sp>
        <p:nvSpPr>
          <p:cNvPr name="AutoShape 9" id="9"/>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
        <p:nvSpPr>
          <p:cNvPr name="TextBox 10" id="10"/>
          <p:cNvSpPr txBox="true"/>
          <p:nvPr/>
        </p:nvSpPr>
        <p:spPr>
          <a:xfrm rot="0">
            <a:off x="1047750" y="914585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hlinkClick r:id="rId2" tooltip="https://www.boraso.com/blog/strategie-di-prompting-per-llm-zero-shot-few-shot-e-chain-of-thought/"/>
              </a:rPr>
              <a:t>05 | Strategie di Prompting per LLM: Zero Shot, Few Shot e Chain of Thought,</a:t>
            </a:r>
            <a:r>
              <a:rPr lang="en-US" sz="970" spc="32">
                <a:solidFill>
                  <a:srgbClr val="FFFFFF"/>
                </a:solidFill>
                <a:latin typeface="Inter"/>
                <a:ea typeface="Inter"/>
                <a:cs typeface="Inter"/>
                <a:sym typeface="Inter"/>
              </a:rPr>
              <a:t> URL: </a:t>
            </a:r>
            <a:r>
              <a:rPr lang="en-US" sz="970" spc="32" u="sng">
                <a:solidFill>
                  <a:srgbClr val="FFFFFF"/>
                </a:solidFill>
                <a:latin typeface="Inter"/>
                <a:ea typeface="Inter"/>
                <a:cs typeface="Inter"/>
                <a:sym typeface="Inter"/>
                <a:hlinkClick r:id="rId3" tooltip="https://www.boraso.com/blog/strategie-di-prompting-per-llm-zero-shot-few-shot-e-chain-of-thought/"/>
              </a:rPr>
              <a:t>boraso.com</a:t>
            </a:r>
          </a:p>
        </p:txBody>
      </p:sp>
      <p:sp>
        <p:nvSpPr>
          <p:cNvPr name="TextBox 11" id="11"/>
          <p:cNvSpPr txBox="true"/>
          <p:nvPr/>
        </p:nvSpPr>
        <p:spPr>
          <a:xfrm rot="0">
            <a:off x="12837546" y="5965705"/>
            <a:ext cx="182463" cy="165862"/>
          </a:xfrm>
          <a:prstGeom prst="rect">
            <a:avLst/>
          </a:prstGeom>
        </p:spPr>
        <p:txBody>
          <a:bodyPr anchor="t" rtlCol="false" tIns="0" lIns="0" bIns="0" rIns="0">
            <a:spAutoFit/>
          </a:bodyPr>
          <a:lstStyle/>
          <a:p>
            <a:pPr algn="ctr">
              <a:lnSpc>
                <a:spcPts val="1357"/>
              </a:lnSpc>
              <a:spcBef>
                <a:spcPct val="0"/>
              </a:spcBef>
            </a:pPr>
            <a:r>
              <a:rPr lang="en-US" sz="969" spc="120">
                <a:solidFill>
                  <a:srgbClr val="FFFFFF"/>
                </a:solidFill>
                <a:latin typeface="Inter"/>
                <a:ea typeface="Inter"/>
                <a:cs typeface="Inter"/>
                <a:sym typeface="Inter"/>
                <a:hlinkClick r:id="rId4" tooltip="https://www.boraso.com/blog/strategie-di-prompting-per-llm-zero-shot-few-shot-e-chain-of-thought/"/>
              </a:rPr>
              <a:t>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TextBox 3" id="3"/>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02</a:t>
            </a:r>
          </a:p>
        </p:txBody>
      </p:sp>
      <p:sp>
        <p:nvSpPr>
          <p:cNvPr name="TextBox 4" id="4"/>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OBIETTIVI E METODOLOGIA</a:t>
            </a:r>
          </a:p>
        </p:txBody>
      </p:sp>
      <p:sp>
        <p:nvSpPr>
          <p:cNvPr name="TextBox 5" id="5"/>
          <p:cNvSpPr txBox="true"/>
          <p:nvPr/>
        </p:nvSpPr>
        <p:spPr>
          <a:xfrm rot="0">
            <a:off x="1028700" y="3032125"/>
            <a:ext cx="8115300" cy="1054100"/>
          </a:xfrm>
          <a:prstGeom prst="rect">
            <a:avLst/>
          </a:prstGeom>
        </p:spPr>
        <p:txBody>
          <a:bodyPr anchor="t" rtlCol="false" tIns="0" lIns="0" bIns="0" rIns="0">
            <a:spAutoFit/>
          </a:bodyPr>
          <a:lstStyle/>
          <a:p>
            <a:pPr algn="l">
              <a:lnSpc>
                <a:spcPts val="2800"/>
              </a:lnSpc>
            </a:pPr>
            <a:r>
              <a:rPr lang="en-US" sz="2000" spc="66">
                <a:solidFill>
                  <a:srgbClr val="FFFFFF"/>
                </a:solidFill>
                <a:latin typeface="Inter"/>
                <a:ea typeface="Inter"/>
                <a:cs typeface="Inter"/>
                <a:sym typeface="Inter"/>
              </a:rPr>
              <a:t>Per capire come funziona lo Zero-Shot Prompting, devono essere chiari due aspetti fondamentali: l’addestramento del Large Language Model e il concetto di “Prompt Design”</a:t>
            </a:r>
          </a:p>
        </p:txBody>
      </p:sp>
      <p:sp>
        <p:nvSpPr>
          <p:cNvPr name="TextBox 6" id="6"/>
          <p:cNvSpPr txBox="true"/>
          <p:nvPr/>
        </p:nvSpPr>
        <p:spPr>
          <a:xfrm rot="0">
            <a:off x="1028700" y="4692260"/>
            <a:ext cx="7992184" cy="3975227"/>
          </a:xfrm>
          <a:prstGeom prst="rect">
            <a:avLst/>
          </a:prstGeom>
        </p:spPr>
        <p:txBody>
          <a:bodyPr anchor="t" rtlCol="false" tIns="0" lIns="0" bIns="0" rIns="0">
            <a:spAutoFit/>
          </a:bodyPr>
          <a:lstStyle/>
          <a:p>
            <a:pPr algn="l">
              <a:lnSpc>
                <a:spcPts val="2057"/>
              </a:lnSpc>
            </a:pPr>
            <a:r>
              <a:rPr lang="en-US" sz="1469" spc="48" b="true">
                <a:solidFill>
                  <a:srgbClr val="FFFFFF"/>
                </a:solidFill>
                <a:latin typeface="Inter Bold"/>
                <a:ea typeface="Inter Bold"/>
                <a:cs typeface="Inter Bold"/>
                <a:sym typeface="Inter Bold"/>
              </a:rPr>
              <a:t>Addestramento del Large Language Model</a:t>
            </a:r>
          </a:p>
          <a:p>
            <a:pPr algn="l">
              <a:lnSpc>
                <a:spcPts val="1777"/>
              </a:lnSpc>
            </a:pPr>
            <a:r>
              <a:rPr lang="en-US" sz="1269" spc="41">
                <a:solidFill>
                  <a:srgbClr val="FFFFFF"/>
                </a:solidFill>
                <a:latin typeface="Inter"/>
                <a:ea typeface="Inter"/>
                <a:cs typeface="Inter"/>
                <a:sym typeface="Inter"/>
              </a:rPr>
              <a:t>Gli LLM vengono addestrati su vasti dataset per sviluppare la capacità di eseguire compiti tramite zero shot prompting.</a:t>
            </a:r>
          </a:p>
          <a:p>
            <a:pPr algn="l">
              <a:lnSpc>
                <a:spcPts val="1777"/>
              </a:lnSpc>
            </a:pPr>
            <a:r>
              <a:rPr lang="en-US" sz="1269" spc="41">
                <a:solidFill>
                  <a:srgbClr val="FFFFFF"/>
                </a:solidFill>
                <a:latin typeface="Inter"/>
                <a:ea typeface="Inter"/>
                <a:cs typeface="Inter"/>
                <a:sym typeface="Inter"/>
              </a:rPr>
              <a:t>Il processo di addestramento è il seguente:</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Collezione di dati</a:t>
            </a:r>
            <a:r>
              <a:rPr lang="en-US" sz="1269" spc="41">
                <a:solidFill>
                  <a:srgbClr val="FFFFFF"/>
                </a:solidFill>
                <a:latin typeface="Inter"/>
                <a:ea typeface="Inter"/>
                <a:cs typeface="Inter"/>
                <a:sym typeface="Inter"/>
              </a:rPr>
              <a:t>: gli LLM sono addestrati su diversi testi provenienti da diverse fonti. Questi testi possono contare centinaia di miliardi di parole.</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Tokenization</a:t>
            </a:r>
            <a:r>
              <a:rPr lang="en-US" sz="1269" spc="41">
                <a:solidFill>
                  <a:srgbClr val="FFFFFF"/>
                </a:solidFill>
                <a:latin typeface="Inter"/>
                <a:ea typeface="Inter"/>
                <a:cs typeface="Inter"/>
                <a:sym typeface="Inter"/>
              </a:rPr>
              <a:t>: il testo viene spezzato in unità più piccole chiamate “token”, che possono corrispondere a parole, sottoparole o caratteri.</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Architettura di rete neurale</a:t>
            </a:r>
            <a:r>
              <a:rPr lang="en-US" sz="1269" spc="41">
                <a:solidFill>
                  <a:srgbClr val="FFFFFF"/>
                </a:solidFill>
                <a:latin typeface="Inter"/>
                <a:ea typeface="Inter"/>
                <a:cs typeface="Inter"/>
                <a:sym typeface="Inter"/>
              </a:rPr>
              <a:t>: il modello, tipicamente basari su un’architettura transformer, elabora questi token attraverso più livelli di reti neurali.</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Addestramento orientato alla predizione: </a:t>
            </a:r>
            <a:r>
              <a:rPr lang="en-US" sz="1269" spc="41">
                <a:solidFill>
                  <a:srgbClr val="FFFFFF"/>
                </a:solidFill>
                <a:latin typeface="Inter"/>
                <a:ea typeface="Inter"/>
                <a:cs typeface="Inter"/>
                <a:sym typeface="Inter"/>
              </a:rPr>
              <a:t>il modello è addestrato per prevedere il prossimo token in una sequenza a partire dal token precedente.</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Pattern recognition</a:t>
            </a:r>
            <a:r>
              <a:rPr lang="en-US" sz="1269" spc="41">
                <a:solidFill>
                  <a:srgbClr val="FFFFFF"/>
                </a:solidFill>
                <a:latin typeface="Inter"/>
                <a:ea typeface="Inter"/>
                <a:cs typeface="Inter"/>
                <a:sym typeface="Inter"/>
              </a:rPr>
              <a:t>: attraverso questo processo, il modello impara a riconoscere pattern di un linguaggio, inclusa la grammatica, la sintassi e le relazioni semantiche.</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Acquisizione delle conoscenze</a:t>
            </a:r>
            <a:r>
              <a:rPr lang="en-US" sz="1269" spc="41">
                <a:solidFill>
                  <a:srgbClr val="FFFFFF"/>
                </a:solidFill>
                <a:latin typeface="Inter"/>
                <a:ea typeface="Inter"/>
                <a:cs typeface="Inter"/>
                <a:sym typeface="Inter"/>
              </a:rPr>
              <a:t>: il modello costruisce una base di conoscenza ampia che copre vari argomenti e domini.</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Comprensione del contesto</a:t>
            </a:r>
            <a:r>
              <a:rPr lang="en-US" sz="1269" spc="41">
                <a:solidFill>
                  <a:srgbClr val="FFFFFF"/>
                </a:solidFill>
                <a:latin typeface="Inter"/>
                <a:ea typeface="Inter"/>
                <a:cs typeface="Inter"/>
                <a:sym typeface="Inter"/>
              </a:rPr>
              <a:t>: il modello impara a riconoscere il contesto e generare risposte appropriate.</a:t>
            </a:r>
          </a:p>
        </p:txBody>
      </p:sp>
      <p:sp>
        <p:nvSpPr>
          <p:cNvPr name="TextBox 7" id="7"/>
          <p:cNvSpPr txBox="true"/>
          <p:nvPr/>
        </p:nvSpPr>
        <p:spPr>
          <a:xfrm rot="0">
            <a:off x="9267116" y="4692260"/>
            <a:ext cx="7992184" cy="3975227"/>
          </a:xfrm>
          <a:prstGeom prst="rect">
            <a:avLst/>
          </a:prstGeom>
        </p:spPr>
        <p:txBody>
          <a:bodyPr anchor="t" rtlCol="false" tIns="0" lIns="0" bIns="0" rIns="0">
            <a:spAutoFit/>
          </a:bodyPr>
          <a:lstStyle/>
          <a:p>
            <a:pPr algn="l">
              <a:lnSpc>
                <a:spcPts val="2057"/>
              </a:lnSpc>
            </a:pPr>
            <a:r>
              <a:rPr lang="en-US" sz="1469" spc="48" b="true">
                <a:solidFill>
                  <a:srgbClr val="FFFFFF"/>
                </a:solidFill>
                <a:latin typeface="Inter Bold"/>
                <a:ea typeface="Inter Bold"/>
                <a:cs typeface="Inter Bold"/>
                <a:sym typeface="Inter Bold"/>
              </a:rPr>
              <a:t>Prompt Design</a:t>
            </a:r>
          </a:p>
          <a:p>
            <a:pPr algn="l">
              <a:lnSpc>
                <a:spcPts val="1777"/>
              </a:lnSpc>
            </a:pPr>
            <a:r>
              <a:rPr lang="en-US" sz="1269" spc="41">
                <a:solidFill>
                  <a:srgbClr val="FFFFFF"/>
                </a:solidFill>
                <a:latin typeface="Inter"/>
                <a:ea typeface="Inter"/>
                <a:cs typeface="Inter"/>
                <a:sym typeface="Inter"/>
              </a:rPr>
              <a:t>Un prompt ben formulato è essenziale per garantire il successo dell’esecuzione dello Zero Shot Prompting. L’obbiettivo è comunicare in modo chiaro e preciso le intenzioni dell’utente, così da massimizzare l’efficacia delle capacità del modello.</a:t>
            </a:r>
          </a:p>
          <a:p>
            <a:pPr algn="l">
              <a:lnSpc>
                <a:spcPts val="1777"/>
              </a:lnSpc>
            </a:pPr>
            <a:r>
              <a:rPr lang="en-US" sz="1269" spc="41">
                <a:solidFill>
                  <a:srgbClr val="FFFFFF"/>
                </a:solidFill>
                <a:latin typeface="Inter"/>
                <a:ea typeface="Inter"/>
                <a:cs typeface="Inter"/>
                <a:sym typeface="Inter"/>
              </a:rPr>
              <a:t>Le strategie per una buona scrittura del prompt sono le seguenti:</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Istruzioni chiare</a:t>
            </a:r>
            <a:r>
              <a:rPr lang="en-US" sz="1269" spc="41">
                <a:solidFill>
                  <a:srgbClr val="FFFFFF"/>
                </a:solidFill>
                <a:latin typeface="Inter"/>
                <a:ea typeface="Inter"/>
                <a:cs typeface="Inter"/>
                <a:sym typeface="Inter"/>
              </a:rPr>
              <a:t>: i prompt dovrebbero fornire istruzioni esplicite e inequivocabili che comunichino all’LLM il compito desiderato.</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Task Framing</a:t>
            </a:r>
            <a:r>
              <a:rPr lang="en-US" sz="1269" spc="41">
                <a:solidFill>
                  <a:srgbClr val="FFFFFF"/>
                </a:solidFill>
                <a:latin typeface="Inter"/>
                <a:ea typeface="Inter"/>
                <a:cs typeface="Inter"/>
                <a:sym typeface="Inter"/>
              </a:rPr>
              <a:t>: presentare il compito in modo da ottimizzare l’utilizzo delle conoscenze e delle capacità già acquisite dal modello.</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Context provision</a:t>
            </a:r>
            <a:r>
              <a:rPr lang="en-US" sz="1269" spc="41">
                <a:solidFill>
                  <a:srgbClr val="FFFFFF"/>
                </a:solidFill>
                <a:latin typeface="Inter"/>
                <a:ea typeface="Inter"/>
                <a:cs typeface="Inter"/>
                <a:sym typeface="Inter"/>
              </a:rPr>
              <a:t>: fornire un contesto rilevante o un background informativo per facilitare al modello la comprensione dei requisiti e dei vincoli del compito.</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Specifiche di formattazione dell’output</a:t>
            </a:r>
            <a:r>
              <a:rPr lang="en-US" sz="1269" spc="41">
                <a:solidFill>
                  <a:srgbClr val="FFFFFF"/>
                </a:solidFill>
                <a:latin typeface="Inter"/>
                <a:ea typeface="Inter"/>
                <a:cs typeface="Inter"/>
                <a:sym typeface="Inter"/>
              </a:rPr>
              <a:t>: definire chiaramente il formato della risposta.</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Evitare ambiguità</a:t>
            </a:r>
            <a:r>
              <a:rPr lang="en-US" sz="1269" spc="41">
                <a:solidFill>
                  <a:srgbClr val="FFFFFF"/>
                </a:solidFill>
                <a:latin typeface="Inter"/>
                <a:ea typeface="Inter"/>
                <a:cs typeface="Inter"/>
                <a:sym typeface="Inter"/>
              </a:rPr>
              <a:t>: utilizzare un linguaggio chiaro e preciso, evitando istruzioni ambigue che potrebbero essere interpretate in modo errato dal modello.</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Utilizzo di un liguaggio naturale</a:t>
            </a:r>
            <a:r>
              <a:rPr lang="en-US" sz="1269" spc="41">
                <a:solidFill>
                  <a:srgbClr val="FFFFFF"/>
                </a:solidFill>
                <a:latin typeface="Inter"/>
                <a:ea typeface="Inter"/>
                <a:cs typeface="Inter"/>
                <a:sym typeface="Inter"/>
              </a:rPr>
              <a:t>: formulare i prompt in modo che risultino fluidi e conversazionali.</a:t>
            </a:r>
          </a:p>
          <a:p>
            <a:pPr algn="l" marL="274192" indent="-137096" lvl="1">
              <a:lnSpc>
                <a:spcPts val="1777"/>
              </a:lnSpc>
              <a:buFont typeface="Arial"/>
              <a:buChar char="•"/>
            </a:pPr>
            <a:r>
              <a:rPr lang="en-US" b="true" sz="1269" spc="41">
                <a:solidFill>
                  <a:srgbClr val="FFFFFF"/>
                </a:solidFill>
                <a:latin typeface="Inter Bold"/>
                <a:ea typeface="Inter Bold"/>
                <a:cs typeface="Inter Bold"/>
                <a:sym typeface="Inter Bold"/>
              </a:rPr>
              <a:t>Iterative refinement</a:t>
            </a:r>
            <a:r>
              <a:rPr lang="en-US" sz="1269" spc="41">
                <a:solidFill>
                  <a:srgbClr val="FFFFFF"/>
                </a:solidFill>
                <a:latin typeface="Inter"/>
                <a:ea typeface="Inter"/>
                <a:cs typeface="Inter"/>
                <a:sym typeface="Inter"/>
              </a:rPr>
              <a:t>: se i risultati iniziali non soddisfano le aspettative, modifica il prompt aggiungendo dettagli più specifici o ottimizzando il linguaggio.</a:t>
            </a:r>
          </a:p>
        </p:txBody>
      </p:sp>
      <p:sp>
        <p:nvSpPr>
          <p:cNvPr name="TextBox 8" id="8"/>
          <p:cNvSpPr txBox="true"/>
          <p:nvPr/>
        </p:nvSpPr>
        <p:spPr>
          <a:xfrm rot="0">
            <a:off x="1028700" y="2082225"/>
            <a:ext cx="7440439"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Come funziona lo ZERO SHOT PROMPTING</a:t>
            </a:r>
          </a:p>
        </p:txBody>
      </p:sp>
      <p:sp>
        <p:nvSpPr>
          <p:cNvPr name="AutoShape 9" id="9"/>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
        <p:nvSpPr>
          <p:cNvPr name="TextBox 10" id="10"/>
          <p:cNvSpPr txBox="true"/>
          <p:nvPr/>
        </p:nvSpPr>
        <p:spPr>
          <a:xfrm rot="0">
            <a:off x="1047750" y="914585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hlinkClick r:id="rId2" tooltip="https://www.datacamp.com/tutorial/zero-shot-prompting?dc_referrer=https%3A%2F%2Fwww.google.com%2F"/>
              </a:rPr>
              <a:t>06 | How Zero-Shot Prompting Works, URL:</a:t>
            </a:r>
            <a:r>
              <a:rPr lang="en-US" sz="970" spc="32" u="sng">
                <a:solidFill>
                  <a:srgbClr val="FFFFFF"/>
                </a:solidFill>
                <a:latin typeface="Inter"/>
                <a:ea typeface="Inter"/>
                <a:cs typeface="Inter"/>
                <a:sym typeface="Inter"/>
                <a:hlinkClick r:id="rId3" tooltip="https://www.datacamp.com/tutorial/zero-shot-prompting?dc_referrer=https%3A%2F%2Fwww.google.com%2F"/>
              </a:rPr>
              <a:t> datacamp.com</a:t>
            </a:r>
          </a:p>
        </p:txBody>
      </p:sp>
      <p:sp>
        <p:nvSpPr>
          <p:cNvPr name="TextBox 11" id="11"/>
          <p:cNvSpPr txBox="true"/>
          <p:nvPr/>
        </p:nvSpPr>
        <p:spPr>
          <a:xfrm rot="0">
            <a:off x="14643289" y="8404028"/>
            <a:ext cx="184398" cy="165862"/>
          </a:xfrm>
          <a:prstGeom prst="rect">
            <a:avLst/>
          </a:prstGeom>
        </p:spPr>
        <p:txBody>
          <a:bodyPr anchor="t" rtlCol="false" tIns="0" lIns="0" bIns="0" rIns="0">
            <a:spAutoFit/>
          </a:bodyPr>
          <a:lstStyle/>
          <a:p>
            <a:pPr algn="ctr">
              <a:lnSpc>
                <a:spcPts val="1357"/>
              </a:lnSpc>
              <a:spcBef>
                <a:spcPct val="0"/>
              </a:spcBef>
            </a:pPr>
            <a:r>
              <a:rPr lang="en-US" sz="969" spc="120" u="sng">
                <a:solidFill>
                  <a:srgbClr val="FFFFFF"/>
                </a:solidFill>
                <a:latin typeface="Inter"/>
                <a:ea typeface="Inter"/>
                <a:cs typeface="Inter"/>
                <a:sym typeface="Inter"/>
                <a:hlinkClick r:id="rId4" tooltip="https://www.datacamp.com/tutorial/zero-shot-prompting?dc_referrer=https%3A%2F%2Fwww.google.com%2F"/>
              </a:rPr>
              <a:t>06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Freeform 3" id="3"/>
          <p:cNvSpPr/>
          <p:nvPr/>
        </p:nvSpPr>
        <p:spPr>
          <a:xfrm flipH="false" flipV="false" rot="0">
            <a:off x="880640" y="1869671"/>
            <a:ext cx="950992" cy="950992"/>
          </a:xfrm>
          <a:custGeom>
            <a:avLst/>
            <a:gdLst/>
            <a:ahLst/>
            <a:cxnLst/>
            <a:rect r="r" b="b" t="t" l="l"/>
            <a:pathLst>
              <a:path h="950992" w="950992">
                <a:moveTo>
                  <a:pt x="0" y="0"/>
                </a:moveTo>
                <a:lnTo>
                  <a:pt x="950993" y="0"/>
                </a:lnTo>
                <a:lnTo>
                  <a:pt x="950993" y="950993"/>
                </a:lnTo>
                <a:lnTo>
                  <a:pt x="0" y="950993"/>
                </a:lnTo>
                <a:lnTo>
                  <a:pt x="0" y="0"/>
                </a:lnTo>
                <a:close/>
              </a:path>
            </a:pathLst>
          </a:custGeom>
          <a:blipFill>
            <a:blip r:embed="rId2"/>
            <a:stretch>
              <a:fillRect l="0" t="0" r="0" b="0"/>
            </a:stretch>
          </a:blipFill>
        </p:spPr>
      </p:sp>
      <p:sp>
        <p:nvSpPr>
          <p:cNvPr name="TextBox 4" id="4"/>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02</a:t>
            </a:r>
          </a:p>
        </p:txBody>
      </p:sp>
      <p:sp>
        <p:nvSpPr>
          <p:cNvPr name="TextBox 5" id="5"/>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OBIETTIVI E METODOLOGIA</a:t>
            </a:r>
          </a:p>
        </p:txBody>
      </p:sp>
      <p:sp>
        <p:nvSpPr>
          <p:cNvPr name="TextBox 6" id="6"/>
          <p:cNvSpPr txBox="true"/>
          <p:nvPr/>
        </p:nvSpPr>
        <p:spPr>
          <a:xfrm rot="0">
            <a:off x="2013537" y="2020717"/>
            <a:ext cx="2768054"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LLaMa2 e Meta</a:t>
            </a:r>
          </a:p>
        </p:txBody>
      </p:sp>
      <p:sp>
        <p:nvSpPr>
          <p:cNvPr name="TextBox 7" id="7"/>
          <p:cNvSpPr txBox="true"/>
          <p:nvPr/>
        </p:nvSpPr>
        <p:spPr>
          <a:xfrm rot="0">
            <a:off x="1028700" y="2734191"/>
            <a:ext cx="14926292" cy="1406525"/>
          </a:xfrm>
          <a:prstGeom prst="rect">
            <a:avLst/>
          </a:prstGeom>
        </p:spPr>
        <p:txBody>
          <a:bodyPr anchor="t" rtlCol="false" tIns="0" lIns="0" bIns="0" rIns="0">
            <a:spAutoFit/>
          </a:bodyPr>
          <a:lstStyle/>
          <a:p>
            <a:pPr algn="l">
              <a:lnSpc>
                <a:spcPts val="2800"/>
              </a:lnSpc>
            </a:pPr>
            <a:r>
              <a:rPr lang="en-US" sz="2000" i="true" spc="66">
                <a:solidFill>
                  <a:srgbClr val="FFFFFF"/>
                </a:solidFill>
                <a:latin typeface="Inter Italics"/>
                <a:ea typeface="Inter Italics"/>
                <a:cs typeface="Inter Italics"/>
                <a:sym typeface="Inter Italics"/>
              </a:rPr>
              <a:t>“Llama 2 è una famiglia di modelli linguistici di grandi dimensioni (LLM)</a:t>
            </a:r>
            <a:r>
              <a:rPr lang="en-US" sz="2000" i="true" spc="66">
                <a:solidFill>
                  <a:srgbClr val="FFFFFF"/>
                </a:solidFill>
                <a:latin typeface="Inter Italics"/>
                <a:ea typeface="Inter Italics"/>
                <a:cs typeface="Inter Italics"/>
                <a:sym typeface="Inter Italics"/>
              </a:rPr>
              <a:t> pre-addestrati e ottimizzati rilasciata da Meta AI nel 2023 gratuitamente per la ricerca e l'uso commerciale. I modelli AI Llama 2 sono in grado di svolgere una varietà di attività di elaborazione del linguaggio naturale (NLP), dalla generazione di testo alla programmazione del codice.”</a:t>
            </a:r>
          </a:p>
        </p:txBody>
      </p:sp>
      <p:sp>
        <p:nvSpPr>
          <p:cNvPr name="TextBox 8" id="8"/>
          <p:cNvSpPr txBox="true"/>
          <p:nvPr/>
        </p:nvSpPr>
        <p:spPr>
          <a:xfrm rot="0">
            <a:off x="1028700" y="4283591"/>
            <a:ext cx="7992184" cy="4363212"/>
          </a:xfrm>
          <a:prstGeom prst="rect">
            <a:avLst/>
          </a:prstGeom>
        </p:spPr>
        <p:txBody>
          <a:bodyPr anchor="t" rtlCol="false" tIns="0" lIns="0" bIns="0" rIns="0">
            <a:spAutoFit/>
          </a:bodyPr>
          <a:lstStyle/>
          <a:p>
            <a:pPr algn="l">
              <a:lnSpc>
                <a:spcPts val="2057"/>
              </a:lnSpc>
            </a:pPr>
            <a:r>
              <a:rPr lang="en-US" sz="1469" spc="48">
                <a:solidFill>
                  <a:srgbClr val="FFFFFF"/>
                </a:solidFill>
                <a:latin typeface="Inter"/>
                <a:ea typeface="Inter"/>
                <a:cs typeface="Inter"/>
                <a:sym typeface="Inter"/>
              </a:rPr>
              <a:t>Per il pre-addestramento di Llama2, Meta ha impiegato lo stesso approccio descritto in </a:t>
            </a:r>
            <a:r>
              <a:rPr lang="en-US" sz="1469" spc="48" b="true">
                <a:solidFill>
                  <a:srgbClr val="FFFFFF"/>
                </a:solidFill>
                <a:latin typeface="Inter Bold"/>
                <a:ea typeface="Inter Bold"/>
                <a:cs typeface="Inter Bold"/>
                <a:sym typeface="Inter Bold"/>
              </a:rPr>
              <a:t>Touvron et al. (2023) </a:t>
            </a:r>
            <a:r>
              <a:rPr lang="en-US" sz="1469" spc="48">
                <a:solidFill>
                  <a:srgbClr val="FFFFFF"/>
                </a:solidFill>
                <a:latin typeface="Inter"/>
                <a:ea typeface="Inter"/>
                <a:cs typeface="Inter"/>
                <a:sym typeface="Inter"/>
              </a:rPr>
              <a:t>utilizzato per l’addestramento di Llama1, ma usando un trasformatore autoregressivo ottimizzato con alcune modifiche importanti come: pulizia dei dati più robusta, aggiornamento dei mix di dati, maggiore quantità di dati, lunghezza del contesto raddoppiata, Grouped-Query Attention (GQA).</a:t>
            </a:r>
          </a:p>
          <a:p>
            <a:pPr algn="l">
              <a:lnSpc>
                <a:spcPts val="2057"/>
              </a:lnSpc>
            </a:pPr>
            <a:r>
              <a:rPr lang="en-US" sz="1469" spc="48">
                <a:solidFill>
                  <a:srgbClr val="FFFFFF"/>
                </a:solidFill>
                <a:latin typeface="Inter"/>
                <a:ea typeface="Inter"/>
                <a:cs typeface="Inter"/>
                <a:sym typeface="Inter"/>
              </a:rPr>
              <a:t>Per l’addestramento di Llama2, la mole di dati utilizzata è composta da fonti pubblicamente disponibili, escludendo dati dai prodotti o servizi di Meta. Sono stati rimossi dati provenienti da siti noti per conttenere grandi quantità di informazioni personali. Sono stati utilizzati 2 trilioni di token per il training (considerato un compromesso ottimale tra costi e prestazioni). Le fonti di dati più factuali sono state sovracampionate per ridurre le allucinazioni e aumentare la conoscenza del modello.</a:t>
            </a:r>
          </a:p>
          <a:p>
            <a:pPr algn="l">
              <a:lnSpc>
                <a:spcPts val="2057"/>
              </a:lnSpc>
            </a:pPr>
            <a:r>
              <a:rPr lang="en-US" sz="1469" spc="48">
                <a:solidFill>
                  <a:srgbClr val="FFFFFF"/>
                </a:solidFill>
                <a:latin typeface="Inter"/>
                <a:ea typeface="Inter"/>
                <a:cs typeface="Inter"/>
                <a:sym typeface="Inter"/>
              </a:rPr>
              <a:t>Le differenze principali rispetto a Llama1 sono dunque: aumento della lunghezza del contesto e l’introduzione del Grouped-Query Attention (GQA). Il GQA è una tecnica di ottimizzazione applicata nell’architettura dei trasformatori che mira al miglioramento della scalabilità delle inferenze. I vantaggi principali sono: il raggruppamento delle query per ridurre la complessità computazionale e una miglior efficienza.</a:t>
            </a:r>
          </a:p>
        </p:txBody>
      </p:sp>
      <p:sp>
        <p:nvSpPr>
          <p:cNvPr name="AutoShape 9" id="9"/>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
        <p:nvSpPr>
          <p:cNvPr name="TextBox 10" id="10"/>
          <p:cNvSpPr txBox="true"/>
          <p:nvPr/>
        </p:nvSpPr>
        <p:spPr>
          <a:xfrm rot="0">
            <a:off x="1047750" y="914585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hlinkClick r:id="rId3" tooltip="https://www.boraso.com/blog/strategie-di-prompting-per-llm-zero-shot-few-shot-e-chain-of-thought/"/>
              </a:rPr>
              <a:t>07 | </a:t>
            </a:r>
            <a:r>
              <a:rPr lang="en-US" sz="970" spc="32">
                <a:solidFill>
                  <a:srgbClr val="FFFFFF"/>
                </a:solidFill>
                <a:latin typeface="Inter"/>
                <a:ea typeface="Inter"/>
                <a:cs typeface="Inter"/>
                <a:sym typeface="Inter"/>
              </a:rPr>
              <a:t>Llama2: Open Foundation and Fine-Tuned Chat Models , URL: </a:t>
            </a:r>
            <a:r>
              <a:rPr lang="en-US" sz="970" spc="32" u="sng">
                <a:solidFill>
                  <a:srgbClr val="FFFFFF"/>
                </a:solidFill>
                <a:latin typeface="Inter"/>
                <a:ea typeface="Inter"/>
                <a:cs typeface="Inter"/>
                <a:sym typeface="Inter"/>
                <a:hlinkClick r:id="rId4" tooltip="https://ai.meta.com/research/publications/llama-2-open-foundation-and-fine-tuned-chat-models/"/>
              </a:rPr>
              <a:t>ai.meta.com</a:t>
            </a:r>
          </a:p>
        </p:txBody>
      </p:sp>
      <p:sp>
        <p:nvSpPr>
          <p:cNvPr name="TextBox 11" id="11"/>
          <p:cNvSpPr txBox="true"/>
          <p:nvPr/>
        </p:nvSpPr>
        <p:spPr>
          <a:xfrm rot="0">
            <a:off x="9267116" y="4283591"/>
            <a:ext cx="7992184" cy="1277112"/>
          </a:xfrm>
          <a:prstGeom prst="rect">
            <a:avLst/>
          </a:prstGeom>
        </p:spPr>
        <p:txBody>
          <a:bodyPr anchor="t" rtlCol="false" tIns="0" lIns="0" bIns="0" rIns="0">
            <a:spAutoFit/>
          </a:bodyPr>
          <a:lstStyle/>
          <a:p>
            <a:pPr algn="l">
              <a:lnSpc>
                <a:spcPts val="2057"/>
              </a:lnSpc>
            </a:pPr>
            <a:r>
              <a:rPr lang="en-US" sz="1469" spc="48">
                <a:solidFill>
                  <a:srgbClr val="FFFFFF"/>
                </a:solidFill>
                <a:latin typeface="Inter"/>
                <a:ea typeface="Inter"/>
                <a:cs typeface="Inter"/>
                <a:sym typeface="Inter"/>
              </a:rPr>
              <a:t>Llama2 si presenta in diverse versioni del modello con livelli di capacità crescenti: </a:t>
            </a:r>
            <a:r>
              <a:rPr lang="en-US" sz="1469" spc="48" b="true">
                <a:solidFill>
                  <a:srgbClr val="FFFFFF"/>
                </a:solidFill>
                <a:latin typeface="Inter Bold"/>
                <a:ea typeface="Inter Bold"/>
                <a:cs typeface="Inter Bold"/>
                <a:sym typeface="Inter Bold"/>
              </a:rPr>
              <a:t>7B</a:t>
            </a:r>
            <a:r>
              <a:rPr lang="en-US" sz="1469" spc="48">
                <a:solidFill>
                  <a:srgbClr val="FFFFFF"/>
                </a:solidFill>
                <a:latin typeface="Inter"/>
                <a:ea typeface="Inter"/>
                <a:cs typeface="Inter"/>
                <a:sym typeface="Inter"/>
              </a:rPr>
              <a:t>, </a:t>
            </a:r>
            <a:r>
              <a:rPr lang="en-US" sz="1469" spc="48" b="true">
                <a:solidFill>
                  <a:srgbClr val="FFFFFF"/>
                </a:solidFill>
                <a:latin typeface="Inter Bold"/>
                <a:ea typeface="Inter Bold"/>
                <a:cs typeface="Inter Bold"/>
                <a:sym typeface="Inter Bold"/>
              </a:rPr>
              <a:t>13B </a:t>
            </a:r>
            <a:r>
              <a:rPr lang="en-US" sz="1469" spc="48">
                <a:solidFill>
                  <a:srgbClr val="FFFFFF"/>
                </a:solidFill>
                <a:latin typeface="Inter"/>
                <a:ea typeface="Inter"/>
                <a:cs typeface="Inter"/>
                <a:sym typeface="Inter"/>
              </a:rPr>
              <a:t>(utilizzato in questo studio) e </a:t>
            </a:r>
            <a:r>
              <a:rPr lang="en-US" sz="1469" spc="48" b="true">
                <a:solidFill>
                  <a:srgbClr val="FFFFFF"/>
                </a:solidFill>
                <a:latin typeface="Inter Bold"/>
                <a:ea typeface="Inter Bold"/>
                <a:cs typeface="Inter Bold"/>
                <a:sym typeface="Inter Bold"/>
              </a:rPr>
              <a:t>70B</a:t>
            </a:r>
            <a:r>
              <a:rPr lang="en-US" sz="1469" spc="48">
                <a:solidFill>
                  <a:srgbClr val="FFFFFF"/>
                </a:solidFill>
                <a:latin typeface="Inter"/>
                <a:ea typeface="Inter"/>
                <a:cs typeface="Inter"/>
                <a:sym typeface="Inter"/>
              </a:rPr>
              <a:t>. Questi numeri indicano il numero di parametri nel modello. I parametri sono i componenti fondamentali di un modello di machine learning, che vengono addestrati per apprendere dai dati e rappresentano la complessità e la capacità del modello.</a:t>
            </a:r>
          </a:p>
        </p:txBody>
      </p:sp>
      <p:sp>
        <p:nvSpPr>
          <p:cNvPr name="TextBox 12" id="12"/>
          <p:cNvSpPr txBox="true"/>
          <p:nvPr/>
        </p:nvSpPr>
        <p:spPr>
          <a:xfrm rot="0">
            <a:off x="13085284" y="5304713"/>
            <a:ext cx="177924" cy="165862"/>
          </a:xfrm>
          <a:prstGeom prst="rect">
            <a:avLst/>
          </a:prstGeom>
        </p:spPr>
        <p:txBody>
          <a:bodyPr anchor="t" rtlCol="false" tIns="0" lIns="0" bIns="0" rIns="0">
            <a:spAutoFit/>
          </a:bodyPr>
          <a:lstStyle/>
          <a:p>
            <a:pPr algn="ctr">
              <a:lnSpc>
                <a:spcPts val="1357"/>
              </a:lnSpc>
              <a:spcBef>
                <a:spcPct val="0"/>
              </a:spcBef>
            </a:pPr>
            <a:r>
              <a:rPr lang="en-US" sz="969" spc="120" u="sng">
                <a:solidFill>
                  <a:srgbClr val="FFFFFF"/>
                </a:solidFill>
                <a:latin typeface="Inter"/>
                <a:ea typeface="Inter"/>
                <a:cs typeface="Inter"/>
                <a:sym typeface="Inter"/>
                <a:hlinkClick r:id="rId5" tooltip="https://ai.meta.com/research/publications/llama-2-open-foundation-and-fine-tuned-chat-models/"/>
              </a:rPr>
              <a:t>07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AutoShape 3" id="3"/>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
        <p:nvSpPr>
          <p:cNvPr name="Freeform 4" id="4"/>
          <p:cNvSpPr/>
          <p:nvPr/>
        </p:nvSpPr>
        <p:spPr>
          <a:xfrm flipH="false" flipV="false" rot="0">
            <a:off x="10167853" y="2096917"/>
            <a:ext cx="7091447" cy="3182519"/>
          </a:xfrm>
          <a:custGeom>
            <a:avLst/>
            <a:gdLst/>
            <a:ahLst/>
            <a:cxnLst/>
            <a:rect r="r" b="b" t="t" l="l"/>
            <a:pathLst>
              <a:path h="3182519" w="7091447">
                <a:moveTo>
                  <a:pt x="0" y="0"/>
                </a:moveTo>
                <a:lnTo>
                  <a:pt x="7091447" y="0"/>
                </a:lnTo>
                <a:lnTo>
                  <a:pt x="7091447" y="3182520"/>
                </a:lnTo>
                <a:lnTo>
                  <a:pt x="0" y="3182520"/>
                </a:lnTo>
                <a:lnTo>
                  <a:pt x="0" y="0"/>
                </a:lnTo>
                <a:close/>
              </a:path>
            </a:pathLst>
          </a:custGeom>
          <a:blipFill>
            <a:blip r:embed="rId2"/>
            <a:stretch>
              <a:fillRect l="0" t="-1385" r="0" b="0"/>
            </a:stretch>
          </a:blipFill>
        </p:spPr>
      </p:sp>
      <p:sp>
        <p:nvSpPr>
          <p:cNvPr name="Freeform 5" id="5"/>
          <p:cNvSpPr/>
          <p:nvPr/>
        </p:nvSpPr>
        <p:spPr>
          <a:xfrm flipH="false" flipV="false" rot="0">
            <a:off x="10309869" y="5279437"/>
            <a:ext cx="6807416" cy="3624949"/>
          </a:xfrm>
          <a:custGeom>
            <a:avLst/>
            <a:gdLst/>
            <a:ahLst/>
            <a:cxnLst/>
            <a:rect r="r" b="b" t="t" l="l"/>
            <a:pathLst>
              <a:path h="3624949" w="6807416">
                <a:moveTo>
                  <a:pt x="0" y="0"/>
                </a:moveTo>
                <a:lnTo>
                  <a:pt x="6807416" y="0"/>
                </a:lnTo>
                <a:lnTo>
                  <a:pt x="6807416" y="3624949"/>
                </a:lnTo>
                <a:lnTo>
                  <a:pt x="0" y="3624949"/>
                </a:lnTo>
                <a:lnTo>
                  <a:pt x="0" y="0"/>
                </a:lnTo>
                <a:close/>
              </a:path>
            </a:pathLst>
          </a:custGeom>
          <a:blipFill>
            <a:blip r:embed="rId3"/>
            <a:stretch>
              <a:fillRect l="0" t="0" r="0" b="0"/>
            </a:stretch>
          </a:blipFill>
        </p:spPr>
      </p:sp>
      <p:sp>
        <p:nvSpPr>
          <p:cNvPr name="TextBox 6" id="6"/>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02</a:t>
            </a:r>
          </a:p>
        </p:txBody>
      </p:sp>
      <p:sp>
        <p:nvSpPr>
          <p:cNvPr name="TextBox 7" id="7"/>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OBIETTIVI E METODOLOGIA</a:t>
            </a:r>
          </a:p>
        </p:txBody>
      </p:sp>
      <p:sp>
        <p:nvSpPr>
          <p:cNvPr name="TextBox 8" id="8"/>
          <p:cNvSpPr txBox="true"/>
          <p:nvPr/>
        </p:nvSpPr>
        <p:spPr>
          <a:xfrm rot="0">
            <a:off x="1047750" y="2020717"/>
            <a:ext cx="7751415"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Dataset utilizzato per IL CASO DI STUDIO</a:t>
            </a:r>
          </a:p>
        </p:txBody>
      </p:sp>
      <p:sp>
        <p:nvSpPr>
          <p:cNvPr name="TextBox 9" id="9"/>
          <p:cNvSpPr txBox="true"/>
          <p:nvPr/>
        </p:nvSpPr>
        <p:spPr>
          <a:xfrm rot="0">
            <a:off x="1028700" y="2734191"/>
            <a:ext cx="6658827" cy="5635625"/>
          </a:xfrm>
          <a:prstGeom prst="rect">
            <a:avLst/>
          </a:prstGeom>
        </p:spPr>
        <p:txBody>
          <a:bodyPr anchor="t" rtlCol="false" tIns="0" lIns="0" bIns="0" rIns="0">
            <a:spAutoFit/>
          </a:bodyPr>
          <a:lstStyle/>
          <a:p>
            <a:pPr algn="l">
              <a:lnSpc>
                <a:spcPts val="2800"/>
              </a:lnSpc>
            </a:pPr>
            <a:r>
              <a:rPr lang="en-US" sz="2000" spc="66">
                <a:solidFill>
                  <a:srgbClr val="FFFFFF"/>
                </a:solidFill>
                <a:latin typeface="Inter"/>
                <a:ea typeface="Inter"/>
                <a:cs typeface="Inter"/>
                <a:sym typeface="Inter"/>
              </a:rPr>
              <a:t>Per il caso di studio è stato impiegato un dataset composto da file JSON contenenti numerose funzioni scritte in linguaggi C e Python. Ogni funzione presentava una vulnerabilità documentata, con il tipo di CWE specificato nel campo vul_type alla fine della riga corrispondente. Inoltre, il nome del file forniva un'indicazione del tipo di vulnerabilità presente nel codice delle funzioni incluse.</a:t>
            </a:r>
          </a:p>
          <a:p>
            <a:pPr algn="l">
              <a:lnSpc>
                <a:spcPts val="2800"/>
              </a:lnSpc>
            </a:pPr>
            <a:r>
              <a:rPr lang="en-US" sz="2000" spc="66">
                <a:solidFill>
                  <a:srgbClr val="FFFFFF"/>
                </a:solidFill>
                <a:latin typeface="Inter"/>
                <a:ea typeface="Inter"/>
                <a:cs typeface="Inter"/>
                <a:sym typeface="Inter"/>
              </a:rPr>
              <a:t>I campi del file json interessanti per questo caso di studio erano:</a:t>
            </a:r>
          </a:p>
          <a:p>
            <a:pPr algn="l" marL="431801" indent="-215900" lvl="1">
              <a:lnSpc>
                <a:spcPts val="2800"/>
              </a:lnSpc>
              <a:buFont typeface="Arial"/>
              <a:buChar char="•"/>
            </a:pPr>
            <a:r>
              <a:rPr lang="en-US" b="true" sz="2000" spc="66">
                <a:solidFill>
                  <a:srgbClr val="FFFFFF"/>
                </a:solidFill>
                <a:latin typeface="Inter Bold"/>
                <a:ea typeface="Inter Bold"/>
                <a:cs typeface="Inter Bold"/>
                <a:sym typeface="Inter Bold"/>
              </a:rPr>
              <a:t>“func_name”</a:t>
            </a:r>
            <a:r>
              <a:rPr lang="en-US" sz="2000" spc="66">
                <a:solidFill>
                  <a:srgbClr val="FFFFFF"/>
                </a:solidFill>
                <a:latin typeface="Inter"/>
                <a:ea typeface="Inter"/>
                <a:cs typeface="Inter"/>
                <a:sym typeface="Inter"/>
              </a:rPr>
              <a:t>: che indica il nome della funzione analizzata.</a:t>
            </a:r>
          </a:p>
          <a:p>
            <a:pPr algn="l" marL="431801" indent="-215900" lvl="1">
              <a:lnSpc>
                <a:spcPts val="2800"/>
              </a:lnSpc>
              <a:buFont typeface="Arial"/>
              <a:buChar char="•"/>
            </a:pPr>
            <a:r>
              <a:rPr lang="en-US" b="true" sz="2000" spc="66">
                <a:solidFill>
                  <a:srgbClr val="FFFFFF"/>
                </a:solidFill>
                <a:latin typeface="Inter Bold"/>
                <a:ea typeface="Inter Bold"/>
                <a:cs typeface="Inter Bold"/>
                <a:sym typeface="Inter Bold"/>
              </a:rPr>
              <a:t>“func_src_before”</a:t>
            </a:r>
            <a:r>
              <a:rPr lang="en-US" sz="2000" spc="66">
                <a:solidFill>
                  <a:srgbClr val="FFFFFF"/>
                </a:solidFill>
                <a:latin typeface="Inter"/>
                <a:ea typeface="Inter"/>
                <a:cs typeface="Inter"/>
                <a:sym typeface="Inter"/>
              </a:rPr>
              <a:t>: contente il codice da analizzare.</a:t>
            </a:r>
          </a:p>
          <a:p>
            <a:pPr algn="l" marL="431801" indent="-215900" lvl="1">
              <a:lnSpc>
                <a:spcPts val="2800"/>
              </a:lnSpc>
              <a:buFont typeface="Arial"/>
              <a:buChar char="•"/>
            </a:pPr>
            <a:r>
              <a:rPr lang="en-US" b="true" sz="2000" spc="66">
                <a:solidFill>
                  <a:srgbClr val="FFFFFF"/>
                </a:solidFill>
                <a:latin typeface="Inter Bold"/>
                <a:ea typeface="Inter Bold"/>
                <a:cs typeface="Inter Bold"/>
                <a:sym typeface="Inter Bold"/>
              </a:rPr>
              <a:t>“vul_type”</a:t>
            </a:r>
            <a:r>
              <a:rPr lang="en-US" sz="2000" spc="66">
                <a:solidFill>
                  <a:srgbClr val="FFFFFF"/>
                </a:solidFill>
                <a:latin typeface="Inter"/>
                <a:ea typeface="Inter"/>
                <a:cs typeface="Inter"/>
                <a:sym typeface="Inter"/>
              </a:rPr>
              <a:t>: la vulnerabilità contenuta nel codice.</a:t>
            </a:r>
          </a:p>
        </p:txBody>
      </p:sp>
      <p:sp>
        <p:nvSpPr>
          <p:cNvPr name="TextBox 10" id="10"/>
          <p:cNvSpPr txBox="true"/>
          <p:nvPr/>
        </p:nvSpPr>
        <p:spPr>
          <a:xfrm rot="0">
            <a:off x="1047750" y="914585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hlinkClick r:id="rId4" tooltip="https://www.boraso.com/blog/strategie-di-prompting-per-llm-zero-shot-few-shot-e-chain-of-thought/"/>
              </a:rPr>
              <a:t>08 | </a:t>
            </a:r>
            <a:r>
              <a:rPr lang="en-US" sz="970" spc="32">
                <a:solidFill>
                  <a:srgbClr val="FFFFFF"/>
                </a:solidFill>
                <a:latin typeface="Inter"/>
                <a:ea typeface="Inter"/>
                <a:cs typeface="Inter"/>
                <a:sym typeface="Inter"/>
              </a:rPr>
              <a:t>sven, URL: </a:t>
            </a:r>
            <a:r>
              <a:rPr lang="en-US" sz="970" spc="32" u="sng">
                <a:solidFill>
                  <a:srgbClr val="FFFFFF"/>
                </a:solidFill>
                <a:latin typeface="Inter"/>
                <a:ea typeface="Inter"/>
                <a:cs typeface="Inter"/>
                <a:sym typeface="Inter"/>
                <a:hlinkClick r:id="rId5" tooltip="https://github.com/eth-sri/sven/tree/master"/>
              </a:rPr>
              <a:t>github.com</a:t>
            </a:r>
          </a:p>
        </p:txBody>
      </p:sp>
      <p:sp>
        <p:nvSpPr>
          <p:cNvPr name="TextBox 11" id="11"/>
          <p:cNvSpPr txBox="true"/>
          <p:nvPr/>
        </p:nvSpPr>
        <p:spPr>
          <a:xfrm rot="0">
            <a:off x="8796375" y="2077867"/>
            <a:ext cx="183505" cy="165862"/>
          </a:xfrm>
          <a:prstGeom prst="rect">
            <a:avLst/>
          </a:prstGeom>
        </p:spPr>
        <p:txBody>
          <a:bodyPr anchor="t" rtlCol="false" tIns="0" lIns="0" bIns="0" rIns="0">
            <a:spAutoFit/>
          </a:bodyPr>
          <a:lstStyle/>
          <a:p>
            <a:pPr algn="ctr">
              <a:lnSpc>
                <a:spcPts val="1357"/>
              </a:lnSpc>
              <a:spcBef>
                <a:spcPct val="0"/>
              </a:spcBef>
            </a:pPr>
            <a:r>
              <a:rPr lang="en-US" sz="969" spc="120" u="sng">
                <a:solidFill>
                  <a:srgbClr val="FFFFFF"/>
                </a:solidFill>
                <a:latin typeface="Inter"/>
                <a:ea typeface="Inter"/>
                <a:cs typeface="Inter"/>
                <a:sym typeface="Inter"/>
                <a:hlinkClick r:id="rId6" tooltip="https://github.com/eth-sri/sven/tree/master"/>
              </a:rPr>
              <a:t>08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6090F"/>
        </a:solidFill>
      </p:bgPr>
    </p:bg>
    <p:spTree>
      <p:nvGrpSpPr>
        <p:cNvPr id="1" name=""/>
        <p:cNvGrpSpPr/>
        <p:nvPr/>
      </p:nvGrpSpPr>
      <p:grpSpPr>
        <a:xfrm>
          <a:off x="0" y="0"/>
          <a:ext cx="0" cy="0"/>
          <a:chOff x="0" y="0"/>
          <a:chExt cx="0" cy="0"/>
        </a:xfrm>
      </p:grpSpPr>
      <p:sp>
        <p:nvSpPr>
          <p:cNvPr name="AutoShape 2" id="2"/>
          <p:cNvSpPr/>
          <p:nvPr/>
        </p:nvSpPr>
        <p:spPr>
          <a:xfrm flipH="true">
            <a:off x="1028700" y="1280926"/>
            <a:ext cx="16230600" cy="0"/>
          </a:xfrm>
          <a:prstGeom prst="line">
            <a:avLst/>
          </a:prstGeom>
          <a:ln cap="flat" w="19050">
            <a:solidFill>
              <a:srgbClr val="5CE1E6"/>
            </a:solidFill>
            <a:prstDash val="solid"/>
            <a:headEnd type="none" len="sm" w="sm"/>
            <a:tailEnd type="none" len="sm" w="sm"/>
          </a:ln>
        </p:spPr>
      </p:sp>
      <p:sp>
        <p:nvSpPr>
          <p:cNvPr name="AutoShape 3" id="3"/>
          <p:cNvSpPr/>
          <p:nvPr/>
        </p:nvSpPr>
        <p:spPr>
          <a:xfrm flipH="true">
            <a:off x="1028700" y="8948475"/>
            <a:ext cx="16230600" cy="0"/>
          </a:xfrm>
          <a:prstGeom prst="line">
            <a:avLst/>
          </a:prstGeom>
          <a:ln cap="flat" w="9525">
            <a:solidFill>
              <a:srgbClr val="5CE1E6"/>
            </a:solidFill>
            <a:prstDash val="solid"/>
            <a:headEnd type="none" len="sm" w="sm"/>
            <a:tailEnd type="none" len="sm" w="sm"/>
          </a:ln>
        </p:spPr>
      </p:sp>
      <p:sp>
        <p:nvSpPr>
          <p:cNvPr name="Freeform 4" id="4"/>
          <p:cNvSpPr/>
          <p:nvPr/>
        </p:nvSpPr>
        <p:spPr>
          <a:xfrm flipH="false" flipV="false" rot="0">
            <a:off x="10088988" y="2916692"/>
            <a:ext cx="7170312" cy="4400779"/>
          </a:xfrm>
          <a:custGeom>
            <a:avLst/>
            <a:gdLst/>
            <a:ahLst/>
            <a:cxnLst/>
            <a:rect r="r" b="b" t="t" l="l"/>
            <a:pathLst>
              <a:path h="4400779" w="7170312">
                <a:moveTo>
                  <a:pt x="0" y="0"/>
                </a:moveTo>
                <a:lnTo>
                  <a:pt x="7170312" y="0"/>
                </a:lnTo>
                <a:lnTo>
                  <a:pt x="7170312" y="4400779"/>
                </a:lnTo>
                <a:lnTo>
                  <a:pt x="0" y="4400779"/>
                </a:lnTo>
                <a:lnTo>
                  <a:pt x="0" y="0"/>
                </a:lnTo>
                <a:close/>
              </a:path>
            </a:pathLst>
          </a:custGeom>
          <a:blipFill>
            <a:blip r:embed="rId2"/>
            <a:stretch>
              <a:fillRect l="0" t="0" r="0" b="0"/>
            </a:stretch>
          </a:blipFill>
        </p:spPr>
      </p:sp>
      <p:sp>
        <p:nvSpPr>
          <p:cNvPr name="TextBox 5" id="5"/>
          <p:cNvSpPr txBox="true"/>
          <p:nvPr/>
        </p:nvSpPr>
        <p:spPr>
          <a:xfrm rot="0">
            <a:off x="1028700" y="605468"/>
            <a:ext cx="518592" cy="594682"/>
          </a:xfrm>
          <a:prstGeom prst="rect">
            <a:avLst/>
          </a:prstGeom>
        </p:spPr>
        <p:txBody>
          <a:bodyPr anchor="t" rtlCol="false" tIns="0" lIns="0" bIns="0" rIns="0">
            <a:spAutoFit/>
          </a:bodyPr>
          <a:lstStyle/>
          <a:p>
            <a:pPr algn="r">
              <a:lnSpc>
                <a:spcPts val="4774"/>
              </a:lnSpc>
            </a:pPr>
            <a:r>
              <a:rPr lang="en-US" sz="3410" spc="422">
                <a:solidFill>
                  <a:srgbClr val="FFFFFF"/>
                </a:solidFill>
                <a:latin typeface="Bebas Neue"/>
                <a:ea typeface="Bebas Neue"/>
                <a:cs typeface="Bebas Neue"/>
                <a:sym typeface="Bebas Neue"/>
              </a:rPr>
              <a:t>02</a:t>
            </a:r>
          </a:p>
        </p:txBody>
      </p:sp>
      <p:sp>
        <p:nvSpPr>
          <p:cNvPr name="TextBox 6" id="6"/>
          <p:cNvSpPr txBox="true"/>
          <p:nvPr/>
        </p:nvSpPr>
        <p:spPr>
          <a:xfrm rot="0">
            <a:off x="1393186" y="643568"/>
            <a:ext cx="5930063" cy="455568"/>
          </a:xfrm>
          <a:prstGeom prst="rect">
            <a:avLst/>
          </a:prstGeom>
        </p:spPr>
        <p:txBody>
          <a:bodyPr anchor="t" rtlCol="false" tIns="0" lIns="0" bIns="0" rIns="0">
            <a:spAutoFit/>
          </a:bodyPr>
          <a:lstStyle/>
          <a:p>
            <a:pPr algn="l" marL="580613" indent="-290306" lvl="1">
              <a:lnSpc>
                <a:spcPts val="3764"/>
              </a:lnSpc>
              <a:buFont typeface="Arial"/>
              <a:buChar char="•"/>
            </a:pPr>
            <a:r>
              <a:rPr lang="en-US" sz="2689" spc="88">
                <a:solidFill>
                  <a:srgbClr val="FFFFFF"/>
                </a:solidFill>
                <a:latin typeface="Inter"/>
                <a:ea typeface="Inter"/>
                <a:cs typeface="Inter"/>
                <a:sym typeface="Inter"/>
              </a:rPr>
              <a:t>OBIETTIVI E METODOLOGIA</a:t>
            </a:r>
          </a:p>
        </p:txBody>
      </p:sp>
      <p:sp>
        <p:nvSpPr>
          <p:cNvPr name="TextBox 7" id="7"/>
          <p:cNvSpPr txBox="true"/>
          <p:nvPr/>
        </p:nvSpPr>
        <p:spPr>
          <a:xfrm rot="0">
            <a:off x="1047750" y="2020717"/>
            <a:ext cx="7462912" cy="589649"/>
          </a:xfrm>
          <a:prstGeom prst="rect">
            <a:avLst/>
          </a:prstGeom>
        </p:spPr>
        <p:txBody>
          <a:bodyPr anchor="t" rtlCol="false" tIns="0" lIns="0" bIns="0" rIns="0">
            <a:spAutoFit/>
          </a:bodyPr>
          <a:lstStyle/>
          <a:p>
            <a:pPr algn="l">
              <a:lnSpc>
                <a:spcPts val="4774"/>
              </a:lnSpc>
            </a:pPr>
            <a:r>
              <a:rPr lang="en-US" sz="3410" spc="422" b="true">
                <a:solidFill>
                  <a:srgbClr val="5CE1E6"/>
                </a:solidFill>
                <a:latin typeface="Bebas Neue Bold"/>
                <a:ea typeface="Bebas Neue Bold"/>
                <a:cs typeface="Bebas Neue Bold"/>
                <a:sym typeface="Bebas Neue Bold"/>
              </a:rPr>
              <a:t>Codice utilizzato per IL CASO DI STUDIO</a:t>
            </a:r>
          </a:p>
        </p:txBody>
      </p:sp>
      <p:sp>
        <p:nvSpPr>
          <p:cNvPr name="TextBox 8" id="8"/>
          <p:cNvSpPr txBox="true"/>
          <p:nvPr/>
        </p:nvSpPr>
        <p:spPr>
          <a:xfrm rot="0">
            <a:off x="1028700" y="2734191"/>
            <a:ext cx="7992184" cy="5635625"/>
          </a:xfrm>
          <a:prstGeom prst="rect">
            <a:avLst/>
          </a:prstGeom>
        </p:spPr>
        <p:txBody>
          <a:bodyPr anchor="t" rtlCol="false" tIns="0" lIns="0" bIns="0" rIns="0">
            <a:spAutoFit/>
          </a:bodyPr>
          <a:lstStyle/>
          <a:p>
            <a:pPr algn="l">
              <a:lnSpc>
                <a:spcPts val="2800"/>
              </a:lnSpc>
            </a:pPr>
            <a:r>
              <a:rPr lang="en-US" sz="2000" spc="66">
                <a:solidFill>
                  <a:srgbClr val="FFFFFF"/>
                </a:solidFill>
                <a:latin typeface="Inter"/>
                <a:ea typeface="Inter"/>
                <a:cs typeface="Inter"/>
                <a:sym typeface="Inter"/>
              </a:rPr>
              <a:t>Il programma utilizzato per il caso di studio è stato progettato per analizzare il codice sorgente, ricavato dal dataset precedentemente presentato, alla ricerca di vulnerabilità di sicurezza CWE utilizzando Llama2.</a:t>
            </a:r>
          </a:p>
          <a:p>
            <a:pPr algn="l">
              <a:lnSpc>
                <a:spcPts val="2800"/>
              </a:lnSpc>
            </a:pPr>
            <a:r>
              <a:rPr lang="en-US" sz="2000" spc="66">
                <a:solidFill>
                  <a:srgbClr val="FFFFFF"/>
                </a:solidFill>
                <a:latin typeface="Inter"/>
                <a:ea typeface="Inter"/>
                <a:cs typeface="Inter"/>
                <a:sym typeface="Inter"/>
              </a:rPr>
              <a:t>In particolare, esamina i file sorgente JSONL presi in input, passa le funzioni contenute al loro interno una alla volta al modello, attende la risposta contentente le vulnerabilità presenti nel codice e le inserisce come risposta in un file Excel indicando:</a:t>
            </a:r>
          </a:p>
          <a:p>
            <a:pPr algn="l" marL="431801" indent="-215900" lvl="1">
              <a:lnSpc>
                <a:spcPts val="2800"/>
              </a:lnSpc>
              <a:buFont typeface="Arial"/>
              <a:buChar char="•"/>
            </a:pPr>
            <a:r>
              <a:rPr lang="en-US" sz="2000" spc="66">
                <a:solidFill>
                  <a:srgbClr val="FFFFFF"/>
                </a:solidFill>
                <a:latin typeface="Inter"/>
                <a:ea typeface="Inter"/>
                <a:cs typeface="Inter"/>
                <a:sym typeface="Inter"/>
              </a:rPr>
              <a:t>Percorso del file analizzato ed in particolare il nome della funzione analizzata.</a:t>
            </a:r>
          </a:p>
          <a:p>
            <a:pPr algn="l" marL="431801" indent="-215900" lvl="1">
              <a:lnSpc>
                <a:spcPts val="2800"/>
              </a:lnSpc>
              <a:buFont typeface="Arial"/>
              <a:buChar char="•"/>
            </a:pPr>
            <a:r>
              <a:rPr lang="en-US" sz="2000" spc="66">
                <a:solidFill>
                  <a:srgbClr val="FFFFFF"/>
                </a:solidFill>
                <a:latin typeface="Inter"/>
                <a:ea typeface="Inter"/>
                <a:cs typeface="Inter"/>
                <a:sym typeface="Inter"/>
              </a:rPr>
              <a:t>Lista di CWE presenti nel codice.</a:t>
            </a:r>
          </a:p>
          <a:p>
            <a:pPr algn="l" marL="431801" indent="-215900" lvl="1">
              <a:lnSpc>
                <a:spcPts val="2800"/>
              </a:lnSpc>
              <a:buFont typeface="Arial"/>
              <a:buChar char="•"/>
            </a:pPr>
            <a:r>
              <a:rPr lang="en-US" sz="2000" spc="66">
                <a:solidFill>
                  <a:srgbClr val="FFFFFF"/>
                </a:solidFill>
                <a:latin typeface="Inter"/>
                <a:ea typeface="Inter"/>
                <a:cs typeface="Inter"/>
                <a:sym typeface="Inter"/>
              </a:rPr>
              <a:t>Lista dei nomi delle CWE presenti nel codice.</a:t>
            </a:r>
          </a:p>
          <a:p>
            <a:pPr algn="l">
              <a:lnSpc>
                <a:spcPts val="2800"/>
              </a:lnSpc>
            </a:pPr>
            <a:r>
              <a:rPr lang="en-US" sz="2000" spc="66">
                <a:solidFill>
                  <a:srgbClr val="FFFFFF"/>
                </a:solidFill>
                <a:latin typeface="Inter"/>
                <a:ea typeface="Inter"/>
                <a:cs typeface="Inter"/>
                <a:sym typeface="Inter"/>
              </a:rPr>
              <a:t>È importante specificare che nel caso in cui il modello non avesse trovato vulnerabilità nel codice, la risposta sarebbe stata: </a:t>
            </a:r>
            <a:r>
              <a:rPr lang="en-US" sz="2000" i="true" spc="66">
                <a:solidFill>
                  <a:srgbClr val="FFFFFF"/>
                </a:solidFill>
                <a:latin typeface="Inter Italics"/>
                <a:ea typeface="Inter Italics"/>
                <a:cs typeface="Inter Italics"/>
                <a:sym typeface="Inter Italics"/>
              </a:rPr>
              <a:t>“Not Vulnerable”.</a:t>
            </a:r>
          </a:p>
        </p:txBody>
      </p:sp>
      <p:sp>
        <p:nvSpPr>
          <p:cNvPr name="TextBox 9" id="9"/>
          <p:cNvSpPr txBox="true"/>
          <p:nvPr/>
        </p:nvSpPr>
        <p:spPr>
          <a:xfrm rot="0">
            <a:off x="1047750" y="9145850"/>
            <a:ext cx="7973134" cy="165845"/>
          </a:xfrm>
          <a:prstGeom prst="rect">
            <a:avLst/>
          </a:prstGeom>
        </p:spPr>
        <p:txBody>
          <a:bodyPr anchor="t" rtlCol="false" tIns="0" lIns="0" bIns="0" rIns="0">
            <a:spAutoFit/>
          </a:bodyPr>
          <a:lstStyle/>
          <a:p>
            <a:pPr algn="just">
              <a:lnSpc>
                <a:spcPts val="1358"/>
              </a:lnSpc>
            </a:pPr>
            <a:r>
              <a:rPr lang="en-US" sz="970" spc="32">
                <a:solidFill>
                  <a:srgbClr val="FFFFFF"/>
                </a:solidFill>
                <a:latin typeface="Inter"/>
                <a:ea typeface="Inter"/>
                <a:cs typeface="Inter"/>
                <a:sym typeface="Inter"/>
                <a:hlinkClick r:id="rId3" tooltip="https://www.boraso.com/blog/strategie-di-prompting-per-llm-zero-shot-few-shot-e-chain-of-thought/"/>
              </a:rPr>
              <a:t>09 | </a:t>
            </a:r>
            <a:r>
              <a:rPr lang="en-US" sz="970" spc="32">
                <a:solidFill>
                  <a:srgbClr val="FFFFFF"/>
                </a:solidFill>
                <a:latin typeface="Inter"/>
                <a:ea typeface="Inter"/>
                <a:cs typeface="Inter"/>
                <a:sym typeface="Inter"/>
              </a:rPr>
              <a:t>Uno studio sull’utilizzo degli LLM per identificare vulnerabilità nel codice, URL: </a:t>
            </a:r>
            <a:r>
              <a:rPr lang="en-US" sz="970" spc="32" u="sng">
                <a:solidFill>
                  <a:srgbClr val="FFFFFF"/>
                </a:solidFill>
                <a:latin typeface="Inter"/>
                <a:ea typeface="Inter"/>
                <a:cs typeface="Inter"/>
                <a:sym typeface="Inter"/>
                <a:hlinkClick r:id="rId4" tooltip="https://github.com/stdbruno/uno-studio-sull-utilizzo-degli-LLM-per-identificare-la-vulnerabilita-nel-codice"/>
              </a:rPr>
              <a:t>github.com</a:t>
            </a:r>
          </a:p>
        </p:txBody>
      </p:sp>
      <p:sp>
        <p:nvSpPr>
          <p:cNvPr name="TextBox 10" id="10"/>
          <p:cNvSpPr txBox="true"/>
          <p:nvPr/>
        </p:nvSpPr>
        <p:spPr>
          <a:xfrm rot="0">
            <a:off x="8507425" y="2077867"/>
            <a:ext cx="184398" cy="165862"/>
          </a:xfrm>
          <a:prstGeom prst="rect">
            <a:avLst/>
          </a:prstGeom>
        </p:spPr>
        <p:txBody>
          <a:bodyPr anchor="t" rtlCol="false" tIns="0" lIns="0" bIns="0" rIns="0">
            <a:spAutoFit/>
          </a:bodyPr>
          <a:lstStyle/>
          <a:p>
            <a:pPr algn="ctr">
              <a:lnSpc>
                <a:spcPts val="1357"/>
              </a:lnSpc>
              <a:spcBef>
                <a:spcPct val="0"/>
              </a:spcBef>
            </a:pPr>
            <a:r>
              <a:rPr lang="en-US" sz="969" spc="120" u="sng">
                <a:solidFill>
                  <a:srgbClr val="FFFFFF"/>
                </a:solidFill>
                <a:latin typeface="Inter"/>
                <a:ea typeface="Inter"/>
                <a:cs typeface="Inter"/>
                <a:sym typeface="Inter"/>
                <a:hlinkClick r:id="rId5" tooltip="https://github.com/stdbruno/uno-studio-sull-utilizzo-degli-LLM-per-identificare-la-vulnerabilita-nel-codice"/>
              </a:rPr>
              <a:t>09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DAGW2k_N2zA</dc:identifier>
  <dcterms:modified xsi:type="dcterms:W3CDTF">2011-08-01T06:04:30Z</dcterms:modified>
  <cp:revision>1</cp:revision>
  <dc:title>Uno studio sull’utilizzo degli LLM per identificare vulnerabilità nel codice</dc:title>
</cp:coreProperties>
</file>

<file path=docProps/thumbnail.jpeg>
</file>